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74" r:id="rId2"/>
    <p:sldId id="279" r:id="rId3"/>
    <p:sldId id="4224" r:id="rId4"/>
    <p:sldId id="4267" r:id="rId5"/>
    <p:sldId id="4269" r:id="rId6"/>
    <p:sldId id="4352" r:id="rId7"/>
    <p:sldId id="4270" r:id="rId8"/>
    <p:sldId id="4225" r:id="rId9"/>
    <p:sldId id="4268" r:id="rId10"/>
    <p:sldId id="4271" r:id="rId11"/>
    <p:sldId id="4277" r:id="rId12"/>
    <p:sldId id="4275" r:id="rId13"/>
    <p:sldId id="4273" r:id="rId14"/>
    <p:sldId id="4276" r:id="rId15"/>
    <p:sldId id="4272" r:id="rId16"/>
    <p:sldId id="4331" r:id="rId17"/>
    <p:sldId id="4226" r:id="rId18"/>
    <p:sldId id="4278" r:id="rId19"/>
    <p:sldId id="4279" r:id="rId20"/>
    <p:sldId id="4280" r:id="rId21"/>
    <p:sldId id="4281" r:id="rId22"/>
    <p:sldId id="4282" r:id="rId23"/>
    <p:sldId id="4283" r:id="rId24"/>
    <p:sldId id="4284" r:id="rId25"/>
    <p:sldId id="4285" r:id="rId26"/>
    <p:sldId id="4286" r:id="rId27"/>
    <p:sldId id="4287" r:id="rId28"/>
    <p:sldId id="4288" r:id="rId29"/>
    <p:sldId id="4289" r:id="rId30"/>
    <p:sldId id="4290" r:id="rId31"/>
    <p:sldId id="4291" r:id="rId32"/>
    <p:sldId id="4294" r:id="rId33"/>
    <p:sldId id="4292" r:id="rId34"/>
    <p:sldId id="4293" r:id="rId35"/>
    <p:sldId id="4295" r:id="rId36"/>
    <p:sldId id="4296" r:id="rId37"/>
    <p:sldId id="4297" r:id="rId38"/>
    <p:sldId id="4298" r:id="rId39"/>
    <p:sldId id="4299" r:id="rId40"/>
    <p:sldId id="4300" r:id="rId41"/>
    <p:sldId id="4301" r:id="rId42"/>
    <p:sldId id="4302" r:id="rId43"/>
    <p:sldId id="4303" r:id="rId44"/>
    <p:sldId id="4304" r:id="rId45"/>
    <p:sldId id="4305" r:id="rId46"/>
    <p:sldId id="4306" r:id="rId47"/>
    <p:sldId id="4307" r:id="rId48"/>
    <p:sldId id="4308" r:id="rId49"/>
    <p:sldId id="4309" r:id="rId50"/>
    <p:sldId id="4310" r:id="rId51"/>
    <p:sldId id="4311" r:id="rId52"/>
    <p:sldId id="4312" r:id="rId53"/>
    <p:sldId id="4313" r:id="rId54"/>
    <p:sldId id="4314" r:id="rId55"/>
    <p:sldId id="4315" r:id="rId56"/>
    <p:sldId id="4317" r:id="rId57"/>
    <p:sldId id="4318" r:id="rId58"/>
    <p:sldId id="4319" r:id="rId59"/>
    <p:sldId id="4320" r:id="rId60"/>
    <p:sldId id="4321" r:id="rId61"/>
    <p:sldId id="4322" r:id="rId62"/>
    <p:sldId id="4323" r:id="rId63"/>
    <p:sldId id="4324" r:id="rId64"/>
    <p:sldId id="4227" r:id="rId65"/>
    <p:sldId id="4325" r:id="rId66"/>
    <p:sldId id="4326" r:id="rId67"/>
    <p:sldId id="4327" r:id="rId68"/>
    <p:sldId id="4328" r:id="rId69"/>
    <p:sldId id="4329" r:id="rId70"/>
    <p:sldId id="4330" r:id="rId71"/>
    <p:sldId id="4228" r:id="rId72"/>
    <p:sldId id="4332" r:id="rId73"/>
    <p:sldId id="4335" r:id="rId74"/>
    <p:sldId id="4334" r:id="rId75"/>
    <p:sldId id="4333" r:id="rId76"/>
    <p:sldId id="4336" r:id="rId77"/>
    <p:sldId id="4337" r:id="rId78"/>
    <p:sldId id="4338" r:id="rId79"/>
    <p:sldId id="4339" r:id="rId80"/>
    <p:sldId id="4340" r:id="rId81"/>
    <p:sldId id="4341" r:id="rId82"/>
    <p:sldId id="4342" r:id="rId83"/>
    <p:sldId id="4343" r:id="rId84"/>
    <p:sldId id="4346" r:id="rId85"/>
    <p:sldId id="4344" r:id="rId86"/>
    <p:sldId id="4345" r:id="rId87"/>
    <p:sldId id="4347" r:id="rId88"/>
    <p:sldId id="4348" r:id="rId89"/>
    <p:sldId id="4349" r:id="rId90"/>
    <p:sldId id="4350" r:id="rId91"/>
    <p:sldId id="4351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5267AE-F365-4713-AF0C-6B22216540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78F7E-D54D-4395-806E-8E32AE6A6D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60B45-DBC4-4AEF-9E4B-ABD4C9193A70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BC341-2BD6-46AD-9FFD-EF23553978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F73AC6-6BC0-42D9-A4B0-2E6E46F963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65E4C-AFC3-4DFB-8D9C-FAEE0D18C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85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45C50-DEE7-44DD-955C-922FE501463A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C9D74-ACA4-4AE0-8373-50EC962F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34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DC8D1-FABF-443A-AC41-70C6E1839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7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8B0DF-4759-420D-B917-59E64C0F1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57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B162F6-6359-4174-8F2B-88FEE85F3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27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A9718-2767-42EC-8409-590B4BC3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69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3113FD-89E8-406E-AFAF-B46ED3B4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11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403F6-E783-4396-A709-9FBE438BE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8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1ED5-E21C-4798-8CA7-9D62A2573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28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1E239-D12D-48A3-BA76-D20E76838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9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12100-EECF-4732-874C-54E39CD06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8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8CD48-2FB0-4686-8208-CEFC7C16E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6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01650-1134-43F0-BB59-E55362059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7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23FDCF-98FA-4E97-AF90-6F6BC5519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86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835D0-A944-4CBD-97E2-F92527FE4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05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E64D2D-C9DC-4FBA-ACC4-6B81CA1B1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1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EFD4C-DF63-48A5-9007-FDB51B1D9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36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8C226A-EEC2-404A-BF9B-F8C9339D6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30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82904-4412-4425-AC19-0A2871DA7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7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364391-1E10-4C9C-B5B4-8F1310176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2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DE516-2583-4480-888D-AE267ABEC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12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15F5F-52FC-460A-AFED-D1F413031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9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027DED-9699-41AC-8190-89E5E4A70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81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28A56-5239-453E-B5C2-CC96D3160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02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CD372-1094-464C-A69A-FC1EACFF8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7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21B7C-2ECE-4A66-BCC6-AF0233391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3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2508F2-3FD2-4113-80CE-B73744E1B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8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928C7-27CA-4000-8277-FDFCE7D03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94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C3AA1-FDF3-4775-9950-14B6027C6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15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696B48-D848-4ECB-8A0A-8499225C4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64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58D37-3FAD-4F4F-A618-321B951F2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3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5EB951-F151-45E4-84AD-B89857A3E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340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3335C-412A-430D-86BC-FC9FEBC7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68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979BA-DD8B-4067-9542-0D332C6BE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73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78486-7AC6-4474-8516-DA1AFFA82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7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5A0805-9217-44FD-871E-74DB91F96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39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83EEEE-2E87-4C89-9E83-46BD324AE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82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FC3EE-9A3B-4CBD-A99B-4812A69E9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816A-9FDE-40C9-930E-07AD4832A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42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2E830-018F-4C33-B6AB-229C417D4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53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CF101-5379-41A5-A795-A66EEBFD0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99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9ADCF1-65F0-49C7-94F8-0CA5BE7CB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196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B5EC9-34DD-407B-A120-FD260478E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293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4F8C5-0D23-40C5-B8F8-93148469B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91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DC83C5-745B-4885-A727-83E23BBF2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63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FFD9D8-CFD2-4D32-92CC-7E8BF2AFC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3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5FEFFA-02CC-414C-BB7B-587CED554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96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070E4-FEA5-4E70-AB68-F196BCEF9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766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D92453-A933-47C7-823D-19D894F57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57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FB54E-6662-4769-A09C-838FDCE2F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258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B493F8-B8F5-4BF4-8BCB-A1AE15D516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65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00F4B-FC50-4D32-A741-B800A344B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5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33291-CA90-4928-8AF3-E02018547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936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6F7B41-FE63-4A61-A3CB-7B6AA3892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67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CED84-295F-4E03-AC7B-C92AB2E4D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42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9CD4F-EB9B-4D30-93F3-31F6A2D32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64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D7D1E-8F58-4957-88EA-2716CA082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1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EDE88-5270-4ADC-AD03-4DE2D9B94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8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9AA35-27F5-46D4-A30A-604B39156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016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60560-E676-4F8E-B31B-944079B42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04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BAE1A-3F6D-454B-B02E-CF187D428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70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6A1B1-E72C-4B50-91DD-74EBAD4DE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242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FA5E6-6BD1-422F-A87E-1CEA4BDF3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40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03D3D-6614-4469-879C-7D8219C76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393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D5222-5E1E-4BCF-B3EE-5DF6DF438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747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5AF9A-7A26-4AE4-8473-C04C47E0B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81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E61951-050D-4D84-BD8E-937564ABE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740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BB7E8-F54F-444B-BED1-422D1B04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7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4374E1-3350-471C-9A3F-9C4DD15DA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523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9CC91-9B14-426F-A8A7-C9FE61C74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997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EC232-C260-471B-8DF8-3DFEC398E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92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11778-A902-4C4D-8CB4-79FEC9EE4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804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2DE01A-BE7F-450E-9033-D5881E6C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116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93189-B209-4501-A4E3-01E11D8B4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7726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B015B-4E67-4564-B4C9-7C63F3E1D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560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1DC46-33B1-4CB4-8965-A2095F407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411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1A9BD-BCBC-4AA4-9FF9-ED6F97D8E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439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AB11B-B265-4828-9763-CFB93BA4D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680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4753D5-E99B-4ED1-9419-06E2B12F0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9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A4EB2-DC0E-4391-8930-1FBAD96C1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672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61DE9-C006-4285-88BE-09527A58F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019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CB658-391E-4DFB-873F-4C6161281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153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9A509-A802-4B45-8999-CE889865A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000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7448F4-8897-48EA-8225-AA18057B0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1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9D0E7-9306-405B-870E-557918055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27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6EE48-6945-4E61-8089-19860A496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C9D74-ACA4-4AE0-8373-50EC962FF2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4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BD-0234-47F2-89A5-54E56AAD4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9824AE-1510-4FDB-9647-5A8C67D4E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A6395-6AFB-4761-8690-01FC1A72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2C68D-6EDD-481D-8EA7-0B90F456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61D1F-EDC0-425B-B450-BFA81130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2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2704-2320-4DF3-BD68-CC4420B1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A6016D-1E35-4DA3-ADA9-B7DD0090A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FC244-88F8-408D-AC26-0C06EB0A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A9387-1026-42D2-B802-419BB7E7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BAF9F-0920-420C-AF76-14AA294E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6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068209-8033-4A2E-93DA-C36300B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33FAF9-94FD-46BB-81F1-D45130E30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84BDF-2F1F-4383-B639-F69BE3BE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B63A0-D356-4A7A-88DD-023B7113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3275F-921E-4DFC-936C-4DEF2A21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2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스텀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FA5BB7-41BE-4DFF-B9EB-6D583417D2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7" t="40606" r="58780" b="40817"/>
          <a:stretch/>
        </p:blipFill>
        <p:spPr>
          <a:xfrm>
            <a:off x="8695884" y="-14068"/>
            <a:ext cx="3500805" cy="687206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943B811-C1D9-9C4B-9243-110D3421F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0" y="278957"/>
            <a:ext cx="139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414806"/>
            <a:ext cx="2190750" cy="6443194"/>
          </a:xfrm>
          <a:prstGeom prst="rect">
            <a:avLst/>
          </a:prstGeom>
          <a:solidFill>
            <a:srgbClr val="15182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190751" y="0"/>
            <a:ext cx="10001249" cy="414806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7000">
                <a:schemeClr val="bg1">
                  <a:lumMod val="8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4A01AB-BFF1-4524-A7CE-C4ECF835737C}"/>
              </a:ext>
            </a:extLst>
          </p:cNvPr>
          <p:cNvSpPr/>
          <p:nvPr userDrawn="1"/>
        </p:nvSpPr>
        <p:spPr>
          <a:xfrm>
            <a:off x="11556826" y="6431808"/>
            <a:ext cx="631936" cy="220573"/>
          </a:xfrm>
          <a:prstGeom prst="rect">
            <a:avLst/>
          </a:prstGeom>
          <a:solidFill>
            <a:srgbClr val="151826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100" b="1" i="0" u="none" strike="noStrike" cap="none" spc="-2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Bold"/>
              <a:ea typeface="나눔스퀘어 Bold"/>
              <a:cs typeface="나눔스퀘어 Bold"/>
              <a:sym typeface="나눔스퀘어 Bold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5045958-7388-4E59-9ABE-24B224C766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71178" y="6469380"/>
            <a:ext cx="391082" cy="145429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latin typeface="Campton Light" panose="020B0004020102020203" pitchFamily="34" charset="0"/>
              </a:defRPr>
            </a:lvl1pPr>
          </a:lstStyle>
          <a:p>
            <a:fld id="{8C6B96FD-4AFF-42BE-940E-365E288D41F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878" y="-6630"/>
            <a:ext cx="1288197" cy="430664"/>
          </a:xfrm>
          <a:prstGeom prst="rect">
            <a:avLst/>
          </a:prstGeom>
        </p:spPr>
      </p:pic>
      <p:sp>
        <p:nvSpPr>
          <p:cNvPr id="12" name="CONFIDENTIAL"/>
          <p:cNvSpPr txBox="1"/>
          <p:nvPr userDrawn="1"/>
        </p:nvSpPr>
        <p:spPr>
          <a:xfrm>
            <a:off x="10168811" y="6443166"/>
            <a:ext cx="1368965" cy="190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numCol="1" anchor="ctr">
            <a:spAutoFit/>
          </a:bodyPr>
          <a:lstStyle>
            <a:lvl1pPr algn="r" defTabSz="2438338">
              <a:lnSpc>
                <a:spcPct val="90000"/>
              </a:lnSpc>
              <a:spcBef>
                <a:spcPts val="4500"/>
              </a:spcBef>
              <a:defRPr sz="2400" b="0">
                <a:solidFill>
                  <a:srgbClr val="D0423F"/>
                </a:solidFill>
                <a:latin typeface="Campton Bold"/>
                <a:ea typeface="Campton Bold"/>
                <a:cs typeface="Campton Bold"/>
                <a:sym typeface="Campton Bold"/>
              </a:defRPr>
            </a:lvl1pPr>
          </a:lstStyle>
          <a:p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대외계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 시스템 </a:t>
            </a:r>
            <a:r>
              <a:rPr lang="ko-KR" altLang="en-US" sz="900" dirty="0" err="1">
                <a:solidFill>
                  <a:schemeClr val="bg1">
                    <a:lumMod val="6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재구축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제안</a:t>
            </a:r>
            <a:endParaRPr sz="1000" dirty="0">
              <a:solidFill>
                <a:schemeClr val="bg1">
                  <a:lumMod val="65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52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_국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943B811-C1D9-9C4B-9243-110D3421F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000" y="278957"/>
            <a:ext cx="1397000" cy="228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2204F6-F134-4C35-B94E-DDE92957171E}"/>
              </a:ext>
            </a:extLst>
          </p:cNvPr>
          <p:cNvSpPr/>
          <p:nvPr userDrawn="1"/>
        </p:nvSpPr>
        <p:spPr>
          <a:xfrm>
            <a:off x="8266176" y="0"/>
            <a:ext cx="3922776" cy="6872357"/>
          </a:xfrm>
          <a:prstGeom prst="rect">
            <a:avLst/>
          </a:prstGeom>
          <a:solidFill>
            <a:srgbClr val="15182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0766">
              <a:spcBef>
                <a:spcPts val="0"/>
              </a:spcBef>
            </a:pPr>
            <a:endParaRPr lang="ko-KR" altLang="en-US" sz="1100" spc="-22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5669A-31D3-482F-9122-8D0163DB67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46" y="5965743"/>
            <a:ext cx="2441836" cy="9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추가 간지 1">
    <p:bg>
      <p:bgPr>
        <a:solidFill>
          <a:srgbClr val="151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E231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478468" y="3937822"/>
            <a:ext cx="2497541" cy="300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000" tIns="18000" rIns="18000" bIns="18000" rtlCol="0" anchor="t">
            <a:noAutofit/>
          </a:bodyPr>
          <a:lstStyle/>
          <a:p>
            <a:pPr algn="l"/>
            <a:r>
              <a:rPr lang="en-US" altLang="ko-KR" sz="24800" b="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24800" b="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266579-A810-4E31-8B4A-BAF8961461BC}"/>
              </a:ext>
            </a:extLst>
          </p:cNvPr>
          <p:cNvCxnSpPr/>
          <p:nvPr userDrawn="1"/>
        </p:nvCxnSpPr>
        <p:spPr>
          <a:xfrm>
            <a:off x="3092261" y="2997927"/>
            <a:ext cx="1677029" cy="0"/>
          </a:xfrm>
          <a:prstGeom prst="line">
            <a:avLst/>
          </a:prstGeom>
          <a:ln w="34925">
            <a:solidFill>
              <a:srgbClr val="E2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0" y="236831"/>
            <a:ext cx="1497739" cy="302205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858270" y="263881"/>
            <a:ext cx="8555038" cy="268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1400" b="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88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추가 간지 2">
    <p:bg>
      <p:bgPr>
        <a:solidFill>
          <a:srgbClr val="151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E231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478468" y="3937822"/>
            <a:ext cx="2497541" cy="300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000" tIns="18000" rIns="18000" bIns="18000" rtlCol="0" anchor="t">
            <a:noAutofit/>
          </a:bodyPr>
          <a:lstStyle/>
          <a:p>
            <a:pPr algn="l"/>
            <a:r>
              <a:rPr lang="en-US" altLang="ko-KR" sz="24800" b="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24800" b="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266579-A810-4E31-8B4A-BAF8961461BC}"/>
              </a:ext>
            </a:extLst>
          </p:cNvPr>
          <p:cNvCxnSpPr/>
          <p:nvPr userDrawn="1"/>
        </p:nvCxnSpPr>
        <p:spPr>
          <a:xfrm>
            <a:off x="3092261" y="2997927"/>
            <a:ext cx="1677029" cy="0"/>
          </a:xfrm>
          <a:prstGeom prst="line">
            <a:avLst/>
          </a:prstGeom>
          <a:ln w="34925">
            <a:solidFill>
              <a:srgbClr val="E2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0" y="236831"/>
            <a:ext cx="1497739" cy="302205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858270" y="263881"/>
            <a:ext cx="8555038" cy="268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1400" b="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119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추가 간지 3">
    <p:bg>
      <p:bgPr>
        <a:solidFill>
          <a:srgbClr val="151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E231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478468" y="3937822"/>
            <a:ext cx="2497541" cy="300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000" tIns="18000" rIns="18000" bIns="18000" rtlCol="0" anchor="t">
            <a:noAutofit/>
          </a:bodyPr>
          <a:lstStyle/>
          <a:p>
            <a:pPr algn="l"/>
            <a:r>
              <a:rPr lang="en-US" altLang="ko-KR" sz="24800" b="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sz="24800" b="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266579-A810-4E31-8B4A-BAF8961461BC}"/>
              </a:ext>
            </a:extLst>
          </p:cNvPr>
          <p:cNvCxnSpPr/>
          <p:nvPr userDrawn="1"/>
        </p:nvCxnSpPr>
        <p:spPr>
          <a:xfrm>
            <a:off x="3092261" y="2997927"/>
            <a:ext cx="1677029" cy="0"/>
          </a:xfrm>
          <a:prstGeom prst="line">
            <a:avLst/>
          </a:prstGeom>
          <a:ln w="34925">
            <a:solidFill>
              <a:srgbClr val="E2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0" y="236831"/>
            <a:ext cx="1497739" cy="302205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858270" y="263881"/>
            <a:ext cx="8555038" cy="268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1400" b="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100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추가 간지 4">
    <p:bg>
      <p:bgPr>
        <a:solidFill>
          <a:srgbClr val="151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E231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478468" y="3937822"/>
            <a:ext cx="2497541" cy="300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000" tIns="18000" rIns="18000" bIns="18000" rtlCol="0" anchor="t">
            <a:noAutofit/>
          </a:bodyPr>
          <a:lstStyle/>
          <a:p>
            <a:pPr algn="l"/>
            <a:r>
              <a:rPr lang="en-US" altLang="ko-KR" sz="24800" b="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sz="24800" b="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266579-A810-4E31-8B4A-BAF8961461BC}"/>
              </a:ext>
            </a:extLst>
          </p:cNvPr>
          <p:cNvCxnSpPr/>
          <p:nvPr userDrawn="1"/>
        </p:nvCxnSpPr>
        <p:spPr>
          <a:xfrm>
            <a:off x="3092261" y="2997927"/>
            <a:ext cx="1677029" cy="0"/>
          </a:xfrm>
          <a:prstGeom prst="line">
            <a:avLst/>
          </a:prstGeom>
          <a:ln w="34925">
            <a:solidFill>
              <a:srgbClr val="E2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0" y="236831"/>
            <a:ext cx="1497739" cy="302205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858270" y="263881"/>
            <a:ext cx="8555038" cy="268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1400" b="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397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추가 간지 5">
    <p:bg>
      <p:bgPr>
        <a:solidFill>
          <a:srgbClr val="151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E231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-44" normalizeH="0" baseline="0" dirty="0" err="1">
              <a:ln>
                <a:noFill/>
              </a:ln>
              <a:solidFill>
                <a:srgbClr val="FFFFFF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나눔스퀘어 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478468" y="3937822"/>
            <a:ext cx="2497541" cy="300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000" tIns="18000" rIns="18000" bIns="18000" rtlCol="0" anchor="t">
            <a:noAutofit/>
          </a:bodyPr>
          <a:lstStyle/>
          <a:p>
            <a:pPr algn="l"/>
            <a:r>
              <a:rPr lang="en-US" altLang="ko-KR" sz="24800" b="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endParaRPr lang="ko-KR" altLang="en-US" sz="24800" b="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266579-A810-4E31-8B4A-BAF8961461BC}"/>
              </a:ext>
            </a:extLst>
          </p:cNvPr>
          <p:cNvCxnSpPr/>
          <p:nvPr userDrawn="1"/>
        </p:nvCxnSpPr>
        <p:spPr>
          <a:xfrm>
            <a:off x="3092261" y="2997927"/>
            <a:ext cx="1677029" cy="0"/>
          </a:xfrm>
          <a:prstGeom prst="line">
            <a:avLst/>
          </a:prstGeom>
          <a:ln w="34925">
            <a:solidFill>
              <a:srgbClr val="E2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0" y="236831"/>
            <a:ext cx="1497739" cy="302205"/>
          </a:xfrm>
          <a:prstGeom prst="rect">
            <a:avLst/>
          </a:prstGeom>
        </p:spPr>
      </p:pic>
      <p:sp>
        <p:nvSpPr>
          <p:cNvPr id="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858270" y="263881"/>
            <a:ext cx="8555038" cy="268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1400" b="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1089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E5777-6475-484B-A70C-2E0DEF8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64535-7020-406F-913C-9D4F0497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B4CB1-C45A-46FA-9466-0869FA76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97290-DA38-47DA-8718-42CA58B8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97763-B5D4-4A57-A350-1A3A9363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3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14786-3056-4286-A744-0AB136D5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926FA4-3DB0-43AC-80AF-D72201C26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D379D-815A-45EF-A997-F4772189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70FC5-D0FE-46FC-82AE-0F15D17C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2DF51-CD60-44ED-95AF-CADF28FA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8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C25F8-5E1E-4D8A-A227-AAC254A4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D9849-BA00-461A-90C8-B79D859B8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537E0C-FA16-4BC4-849A-C46E9B51C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37D1D-A469-4147-8B4C-A0071D4F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E9452F-64C1-4107-B2D4-1D41B466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58633-C144-4981-A9BF-CD1CA60E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2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7F6AD-2A0D-4C80-837B-AF0EABA2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849E67-2DB2-4A71-BCC6-77C6D0D14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207989-6A11-4D6B-8D84-7ACC865D8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976B8F-F227-4A5C-8F57-273C036B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9F082-7BBC-46C0-851A-FD320C276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75DDAD-C605-4E5A-A311-7EE0CCF1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6750C2-43E5-419C-855A-58AD6E8C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B4D227-8E3A-433A-A60A-A6BBED4A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8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CB83-6D43-45F4-9457-2A9BAE2E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DCD80D-A798-45D8-908B-14E7EAD2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AC1BC0-B050-4099-9E15-4ED53765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E0C87A-72FD-43A3-B359-67C83D03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1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80B030-EB55-4DEB-ABA1-74E82348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9841-9CC5-44FC-81FD-8BBA41DB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ED777-F858-4146-8A25-51637D4A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5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848C-CF9D-4995-8B83-76A2DA7F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CFCE9-BA47-4475-83CE-1203C8E66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20367-5993-4066-BDC8-89905E6E0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5AD8E-4A9D-45F0-9333-A499E5AD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8A8228-A076-4EA8-A84F-754E5890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34ABC3-2E4E-45E0-8548-BE298B46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6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5D250-B034-4159-A72B-78E366A0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CE5B58-42BF-475E-A926-1FC1A60F3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7922B-2FE8-43D7-A17B-BB1348B25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C89E4F-1A8E-4DEF-8159-F18943AF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12920-A946-48F9-9D22-210E7BDC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8C4A5-C838-4127-8486-BF6C3AB7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9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9B7C31-5415-4A0F-B299-63DF2B64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40106-441F-4D01-9D74-8D5BC9A76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FDE4B-1CB7-4336-A709-9F957E5A1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4B790-23AD-4559-82CF-6FB469D1FB93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66578-7ECB-4650-9339-983D249BD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15220-E8AE-47C5-AFF4-EF3F4F9C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E315-4B01-42D1-9A1A-021D6B6C6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5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tmaxsof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zent-esb/iGateV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020년 12월 20일"/>
          <p:cNvSpPr txBox="1"/>
          <p:nvPr/>
        </p:nvSpPr>
        <p:spPr>
          <a:xfrm>
            <a:off x="336000" y="6281603"/>
            <a:ext cx="1984290" cy="25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lnSpc>
                <a:spcPct val="90000"/>
              </a:lnSpc>
              <a:spcBef>
                <a:spcPts val="4500"/>
              </a:spcBef>
              <a:defRPr sz="3000" b="0">
                <a:solidFill>
                  <a:srgbClr val="FFFFFF"/>
                </a:solidFill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lang="en-US" sz="1500" dirty="0">
                <a:solidFill>
                  <a:srgbClr val="151826"/>
                </a:solidFill>
                <a:latin typeface="Campton Medium" panose="020B0004020102020203" pitchFamily="34" charset="0"/>
                <a:ea typeface="나눔스퀘어OTF" panose="020B0600000101010101" pitchFamily="34" charset="-127"/>
              </a:rPr>
              <a:t>2022.05.02</a:t>
            </a:r>
            <a:endParaRPr sz="1500" dirty="0">
              <a:solidFill>
                <a:srgbClr val="151826"/>
              </a:solidFill>
              <a:latin typeface="Campton Medium" panose="020B0004020102020203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3" name="마케팅팀"/>
          <p:cNvSpPr txBox="1"/>
          <p:nvPr/>
        </p:nvSpPr>
        <p:spPr>
          <a:xfrm>
            <a:off x="335999" y="5409313"/>
            <a:ext cx="4040057" cy="87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lnSpc>
                <a:spcPct val="50000"/>
              </a:lnSpc>
              <a:spcBef>
                <a:spcPts val="4500"/>
              </a:spcBef>
              <a:defRPr sz="3000">
                <a:solidFill>
                  <a:srgbClr val="FFFFFF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lang="ko-KR" altLang="en-US" sz="1500" dirty="0" err="1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백소영</a:t>
            </a:r>
            <a:r>
              <a:rPr lang="ko-KR" altLang="en-US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매니저</a:t>
            </a:r>
            <a:r>
              <a:rPr lang="en-US" altLang="ko-KR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최낙원</a:t>
            </a:r>
            <a:r>
              <a:rPr lang="ko-KR" altLang="en-US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매니저</a:t>
            </a:r>
            <a:r>
              <a:rPr lang="en-US" altLang="ko-KR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진현석</a:t>
            </a:r>
            <a:r>
              <a:rPr lang="ko-KR" altLang="en-US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매니저</a:t>
            </a:r>
            <a:endParaRPr lang="en-US" altLang="ko-KR" sz="1500" dirty="0">
              <a:solidFill>
                <a:srgbClr val="15182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sz="1500" dirty="0" err="1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iGate</a:t>
            </a:r>
            <a:r>
              <a:rPr lang="en-US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1518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사업팀</a:t>
            </a:r>
            <a:endParaRPr sz="1500" b="0" dirty="0">
              <a:solidFill>
                <a:srgbClr val="15182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MAIN HEADER"/>
          <p:cNvSpPr txBox="1"/>
          <p:nvPr/>
        </p:nvSpPr>
        <p:spPr>
          <a:xfrm>
            <a:off x="336000" y="2628389"/>
            <a:ext cx="11520000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defTabSz="2438338">
              <a:spcBef>
                <a:spcPts val="0"/>
              </a:spcBef>
              <a:defRPr sz="12000" b="0">
                <a:solidFill>
                  <a:srgbClr val="FFFFFF"/>
                </a:solidFill>
                <a:latin typeface="Campton Bold"/>
                <a:ea typeface="Campton Bold"/>
                <a:cs typeface="Campton Bold"/>
                <a:sym typeface="Campton Bold"/>
              </a:defRPr>
            </a:lvl1pPr>
          </a:lstStyle>
          <a:p>
            <a:r>
              <a:rPr lang="en-US" altLang="ko-KR" sz="4800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iGate5 </a:t>
            </a:r>
            <a:r>
              <a:rPr lang="ko-KR" altLang="en-US" sz="4800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가이드</a:t>
            </a:r>
            <a:endParaRPr lang="en-US" sz="4800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8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2400416" y="485781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Redmine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iGate-Installer-5.0.24.jar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다운 후 실행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java -cp iGate-Installer-5.0.24.jar:ojdbc8.jar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com.inzent.igate.Installer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3B580-5285-4085-9A6F-0C2DD9453460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854436-E70A-4A5F-93A6-45B3A051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16" y="1059633"/>
            <a:ext cx="9069066" cy="1076475"/>
          </a:xfrm>
          <a:prstGeom prst="rect">
            <a:avLst/>
          </a:prstGeom>
        </p:spPr>
      </p:pic>
      <p:sp>
        <p:nvSpPr>
          <p:cNvPr id="14" name="Rectangle 79">
            <a:extLst>
              <a:ext uri="{FF2B5EF4-FFF2-40B4-BE49-F238E27FC236}">
                <a16:creationId xmlns:a16="http://schemas.microsoft.com/office/drawing/2014/main" id="{3E106CFC-FEC2-4382-A96A-29A459E97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5" y="2564417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Java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경로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</a:t>
            </a:r>
            <a:r>
              <a:rPr kumimoji="1" lang="pt-BR" altLang="ko-KR" sz="1200" dirty="0">
                <a:solidFill>
                  <a:srgbClr val="000000"/>
                </a:solidFill>
                <a:latin typeface="+mj-ea"/>
                <a:ea typeface="+mj-ea"/>
              </a:rPr>
              <a:t> /usr/lib/jvm/java-1.8.0-openjdk-1.8.0.312.b07-2.el8_5.x86_64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0BA0A2C5-3BAF-43F9-AA92-CD9780E62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4" y="4402354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설치할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홈 경로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입력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Ex)/programs/iGate5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A74EB-27EF-47B2-8BC5-1FEDF84C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414" y="3065627"/>
            <a:ext cx="9421540" cy="10002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53353-BBB1-452D-9D71-162F77A3C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414" y="4995411"/>
            <a:ext cx="649695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2400416" y="4857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DBMS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가이드는 오라클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19c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설치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3B580-5285-4085-9A6F-0C2DD9453460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D0FA617-022E-4CF1-989F-D47EA816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03" y="752327"/>
            <a:ext cx="9463597" cy="29626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3332954-69EF-4AE4-8F81-F65B7A75A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403" y="4207445"/>
            <a:ext cx="7792537" cy="2267266"/>
          </a:xfrm>
          <a:prstGeom prst="rect">
            <a:avLst/>
          </a:prstGeom>
        </p:spPr>
      </p:pic>
      <p:sp>
        <p:nvSpPr>
          <p:cNvPr id="98" name="Rectangle 79">
            <a:extLst>
              <a:ext uri="{FF2B5EF4-FFF2-40B4-BE49-F238E27FC236}">
                <a16:creationId xmlns:a16="http://schemas.microsoft.com/office/drawing/2014/main" id="{14982C88-1A0A-4F4A-80D7-FDAAC207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6" y="397150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WAS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선택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가이드는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JEUS)</a:t>
            </a:r>
          </a:p>
        </p:txBody>
      </p:sp>
    </p:spTree>
    <p:extLst>
      <p:ext uri="{BB962C8B-B14F-4D97-AF65-F5344CB8AC3E}">
        <p14:creationId xmlns:p14="http://schemas.microsoft.com/office/powerpoint/2010/main" val="35647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2400416" y="4857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Meta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데이터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생성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접속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생성한 스키마 아이디와 비밀번호 입력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3B580-5285-4085-9A6F-0C2DD9453460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834EDA-10A2-4F0C-96AA-E47F83F3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447" y="725656"/>
            <a:ext cx="9825203" cy="990738"/>
          </a:xfrm>
          <a:prstGeom prst="rect">
            <a:avLst/>
          </a:prstGeom>
        </p:spPr>
      </p:pic>
      <p:sp>
        <p:nvSpPr>
          <p:cNvPr id="14" name="Rectangle 79">
            <a:extLst>
              <a:ext uri="{FF2B5EF4-FFF2-40B4-BE49-F238E27FC236}">
                <a16:creationId xmlns:a16="http://schemas.microsoft.com/office/drawing/2014/main" id="{81E3EB5F-6535-4B97-82DB-2E65DE646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6" y="1979318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8.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Log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</a:rPr>
              <a:t>데이터 생성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(Meta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데이터와 동일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)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FB25D-856B-41DF-81CB-4DD991D6D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416" y="2946154"/>
            <a:ext cx="5677692" cy="304843"/>
          </a:xfrm>
          <a:prstGeom prst="rect">
            <a:avLst/>
          </a:prstGeom>
        </p:spPr>
      </p:pic>
      <p:sp>
        <p:nvSpPr>
          <p:cNvPr id="16" name="Rectangle 79">
            <a:extLst>
              <a:ext uri="{FF2B5EF4-FFF2-40B4-BE49-F238E27FC236}">
                <a16:creationId xmlns:a16="http://schemas.microsoft.com/office/drawing/2014/main" id="{978AE4E5-3295-4B25-A453-C445A150E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6" y="2618487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9.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’ PRIVILEG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MCA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입력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7" name="Rectangle 79">
            <a:extLst>
              <a:ext uri="{FF2B5EF4-FFF2-40B4-BE49-F238E27FC236}">
                <a16:creationId xmlns:a16="http://schemas.microsoft.com/office/drawing/2014/main" id="{E40D7145-684B-4C4D-81BC-7F4F6B791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6" y="3607004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9.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’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AdapterID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MCA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입력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E758F-FF22-4740-9D9E-10F3769C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416" y="3899525"/>
            <a:ext cx="5887272" cy="247685"/>
          </a:xfrm>
          <a:prstGeom prst="rect">
            <a:avLst/>
          </a:prstGeom>
        </p:spPr>
      </p:pic>
      <p:sp>
        <p:nvSpPr>
          <p:cNvPr id="19" name="Rectangle 79">
            <a:extLst>
              <a:ext uri="{FF2B5EF4-FFF2-40B4-BE49-F238E27FC236}">
                <a16:creationId xmlns:a16="http://schemas.microsoft.com/office/drawing/2014/main" id="{C49F2D2A-A121-4A06-AE8D-C2B9C9FB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415" y="4495653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10.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iManager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</a:rPr>
              <a:t>인스턴스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생성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C039CC-C0B8-4ACA-831C-2AD9E64BA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415" y="4824975"/>
            <a:ext cx="675416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2400416" y="4857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3B580-5285-4085-9A6F-0C2DD9453460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EBB78EBF-1FEC-4ECB-BF74-8D7C98393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6" y="6381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11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iMonitor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iLogger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인스턴스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생성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3514F-F53E-44A9-A038-4523768A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6" y="941050"/>
            <a:ext cx="738129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8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2400416" y="4857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3B580-5285-4085-9A6F-0C2DD9453460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EBB78EBF-1FEC-4ECB-BF74-8D7C98393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6" y="63818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12.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인스턴스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생성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E069E-7F92-4E06-BFA8-A8AFDD87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5" y="946400"/>
            <a:ext cx="7585483" cy="2638793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36C6E3EE-2012-4A0E-A737-2F7EB3AA4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7" y="3989880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13.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인스턴스 추가가 필요하면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y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눌러 인스턴스 추가 그렇지 않으면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을 눌러 설치 종료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8C866-F3B3-43FC-9993-E88FD2D4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815" y="4420065"/>
            <a:ext cx="583964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3.License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발급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3DCD21-5BDE-4404-BD2F-EE77ABA4FE89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723F68AD-6D85-4C2F-A85A-0A436FF7C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6" y="638181"/>
            <a:ext cx="9639183" cy="1086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iGateLic.xml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파일을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}/lib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넣는다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}/bin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 디렉토리의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systemInfo.jar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파일 확인 후 명령어 입력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$java -jar SystemInfo.jar {IP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또는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hostname}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ex) $java -jar SystemInfo.jar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F14ACC-BE98-4192-ACDE-364B94A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6" y="1818434"/>
            <a:ext cx="7248132" cy="733527"/>
          </a:xfrm>
          <a:prstGeom prst="rect">
            <a:avLst/>
          </a:prstGeom>
        </p:spPr>
      </p:pic>
      <p:sp>
        <p:nvSpPr>
          <p:cNvPr id="97" name="Rectangle 79">
            <a:extLst>
              <a:ext uri="{FF2B5EF4-FFF2-40B4-BE49-F238E27FC236}">
                <a16:creationId xmlns:a16="http://schemas.microsoft.com/office/drawing/2014/main" id="{92DF2FD9-3768-4D82-A21B-AC92542AF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5" y="2980863"/>
            <a:ext cx="9639183" cy="1307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}/bin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iGateEnv.sh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에서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java home,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home,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name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확인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$vi iGateenv.sh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JAVA_HOME=/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/lib/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jvm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/java-1.8.0-openjdk-1.8.0.312.b07-2.el8_5.x86_64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IGATE_HOME=/programs/iGate5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IGATE_OPTS="-Digate.name=${IGATE_SERVER}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=${IGATE_HOME}"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export JAVA_HOME IGATE_HOME IGATE_OPTS</a:t>
            </a:r>
          </a:p>
        </p:txBody>
      </p:sp>
    </p:spTree>
    <p:extLst>
      <p:ext uri="{BB962C8B-B14F-4D97-AF65-F5344CB8AC3E}">
        <p14:creationId xmlns:p14="http://schemas.microsoft.com/office/powerpoint/2010/main" val="313563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log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설정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3DCD21-5BDE-4404-BD2F-EE77ABA4FE89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723F68AD-6D85-4C2F-A85A-0A436FF7C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6" y="638181"/>
            <a:ext cx="9639183" cy="1086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있는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iGate.properties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설정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(log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경로 추가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vi /programs/iGate5/bin/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iGate.properties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igate.log.dir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logs/iGate5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igate.log.rolling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=Day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6BF39-2959-4C7D-AEEA-8BB3DF25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6" y="1907066"/>
            <a:ext cx="2610214" cy="600159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AA77DAE3-34F8-4FCE-B4C1-C6B4569FC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7" y="2689979"/>
            <a:ext cx="9639183" cy="1086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있는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iManager.properties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설정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(log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경로 추가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vi /programs/iGate5/bin/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iManager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.properties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igate.log.dir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logs/iGate5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igate.log.rolling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=Day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E083EB-885A-4918-9C1F-865BE4E4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6" y="3958864"/>
            <a:ext cx="2610214" cy="600159"/>
          </a:xfrm>
          <a:prstGeom prst="rect">
            <a:avLst/>
          </a:prstGeom>
        </p:spPr>
      </p:pic>
      <p:sp>
        <p:nvSpPr>
          <p:cNvPr id="16" name="Rectangle 79">
            <a:extLst>
              <a:ext uri="{FF2B5EF4-FFF2-40B4-BE49-F238E27FC236}">
                <a16:creationId xmlns:a16="http://schemas.microsoft.com/office/drawing/2014/main" id="{934BEC48-5522-438C-B512-317C01C29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7" y="4804088"/>
            <a:ext cx="9639183" cy="1086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있는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iLogger.properties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설정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(log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경로 추가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vi /programs/iGate5/bin/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iLogger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.properties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igate.log.dir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=logs/iGate5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igate.log.rolling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=Day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DE4ADD-AB83-446D-A471-6BB93F951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6" y="6072973"/>
            <a:ext cx="2610214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HEADER"/>
          <p:cNvSpPr txBox="1"/>
          <p:nvPr/>
        </p:nvSpPr>
        <p:spPr>
          <a:xfrm>
            <a:off x="560990" y="1976662"/>
            <a:ext cx="673576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WAS(JEUS)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94122" y="3622093"/>
            <a:ext cx="2948310" cy="142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rtlCol="0">
            <a:no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가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 err="1"/>
              <a:t>Datasource</a:t>
            </a:r>
            <a:r>
              <a:rPr lang="ko-KR" altLang="en-US" sz="1800" b="1" dirty="0"/>
              <a:t>추가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나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NodeManager</a:t>
            </a:r>
            <a:r>
              <a:rPr lang="ko-KR" altLang="en-US" sz="1800" b="1" dirty="0"/>
              <a:t>추가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다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SEVER</a:t>
            </a:r>
            <a:r>
              <a:rPr lang="ko-KR" altLang="en-US" sz="1800" b="1" dirty="0"/>
              <a:t>추가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라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Application</a:t>
            </a:r>
            <a:r>
              <a:rPr lang="ko-KR" altLang="en-US" sz="1800" b="1" dirty="0"/>
              <a:t>에 </a:t>
            </a:r>
            <a:r>
              <a:rPr lang="en-US" altLang="ko-KR" sz="1800" b="1" dirty="0"/>
              <a:t>war</a:t>
            </a:r>
            <a:r>
              <a:rPr lang="ko-KR" altLang="en-US" sz="1800" b="1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757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7" y="889980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홈화면에서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resource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DataSource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입력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igateLog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280EE3-9757-40C7-A67D-DAD2B418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657987"/>
            <a:ext cx="8854750" cy="45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igateLog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C2671C-6BFE-4A0A-AA32-1E668405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367734"/>
            <a:ext cx="961206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 HEADER"/>
          <p:cNvSpPr txBox="1"/>
          <p:nvPr/>
        </p:nvSpPr>
        <p:spPr>
          <a:xfrm>
            <a:off x="445184" y="1531376"/>
            <a:ext cx="284611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en-US" altLang="ko-KR" sz="4000" spc="-250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4EF10-7AD5-4676-AFE9-95D24B7E707A}"/>
              </a:ext>
            </a:extLst>
          </p:cNvPr>
          <p:cNvSpPr txBox="1"/>
          <p:nvPr/>
        </p:nvSpPr>
        <p:spPr>
          <a:xfrm>
            <a:off x="630936" y="3136392"/>
            <a:ext cx="470916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rtlCol="0">
            <a:spAutoFit/>
          </a:bodyPr>
          <a:lstStyle/>
          <a:p>
            <a:pPr algn="l"/>
            <a:r>
              <a:rPr lang="en-US" altLang="ko-KR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576E5-2215-4947-B27C-5BF05986F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2" t="1667" r="18395" b="10608"/>
          <a:stretch/>
        </p:blipFill>
        <p:spPr>
          <a:xfrm>
            <a:off x="7543475" y="892258"/>
            <a:ext cx="3593918" cy="50734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A1C1DA-9E79-4A86-A189-3F713F4093F8}"/>
              </a:ext>
            </a:extLst>
          </p:cNvPr>
          <p:cNvSpPr txBox="1"/>
          <p:nvPr/>
        </p:nvSpPr>
        <p:spPr>
          <a:xfrm>
            <a:off x="630936" y="3798846"/>
            <a:ext cx="470916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rtlCol="0">
            <a:spAutoFit/>
          </a:bodyPr>
          <a:lstStyle/>
          <a:p>
            <a:pPr algn="l"/>
            <a:r>
              <a:rPr lang="en-US" altLang="ko-KR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iGate5 </a:t>
            </a:r>
            <a:r>
              <a:rPr lang="ko-KR" altLang="en-US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B7952-FB78-4395-A5F4-6590633CDA8B}"/>
              </a:ext>
            </a:extLst>
          </p:cNvPr>
          <p:cNvSpPr txBox="1"/>
          <p:nvPr/>
        </p:nvSpPr>
        <p:spPr>
          <a:xfrm>
            <a:off x="630936" y="4461299"/>
            <a:ext cx="470916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rtlCol="0">
            <a:spAutoFit/>
          </a:bodyPr>
          <a:lstStyle/>
          <a:p>
            <a:pPr algn="l"/>
            <a:r>
              <a:rPr lang="en-US" altLang="ko-KR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WAS(JEUS)</a:t>
            </a:r>
            <a:r>
              <a:rPr lang="ko-KR" altLang="en-US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3D8E56-2F13-45B0-8019-C8542F3EFE4B}"/>
              </a:ext>
            </a:extLst>
          </p:cNvPr>
          <p:cNvSpPr txBox="1"/>
          <p:nvPr/>
        </p:nvSpPr>
        <p:spPr>
          <a:xfrm>
            <a:off x="630936" y="5123753"/>
            <a:ext cx="470916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rtlCol="0">
            <a:spAutoFit/>
          </a:bodyPr>
          <a:lstStyle/>
          <a:p>
            <a:pPr algn="l"/>
            <a:r>
              <a:rPr lang="en-US" altLang="ko-KR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87B4C5-891A-4871-BD3D-675E2F13C4D5}"/>
              </a:ext>
            </a:extLst>
          </p:cNvPr>
          <p:cNvCxnSpPr/>
          <p:nvPr/>
        </p:nvCxnSpPr>
        <p:spPr>
          <a:xfrm>
            <a:off x="698603" y="2225912"/>
            <a:ext cx="1259977" cy="0"/>
          </a:xfrm>
          <a:prstGeom prst="line">
            <a:avLst/>
          </a:prstGeom>
          <a:ln w="57150">
            <a:solidFill>
              <a:srgbClr val="ED31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D8E56-2F13-45B0-8019-C8542F3EFE4B}"/>
              </a:ext>
            </a:extLst>
          </p:cNvPr>
          <p:cNvSpPr txBox="1"/>
          <p:nvPr/>
        </p:nvSpPr>
        <p:spPr>
          <a:xfrm>
            <a:off x="630936" y="5786207"/>
            <a:ext cx="470916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rtlCol="0">
            <a:spAutoFit/>
          </a:bodyPr>
          <a:lstStyle/>
          <a:p>
            <a:pPr algn="l"/>
            <a:r>
              <a:rPr lang="en-US" altLang="ko-KR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dirty="0">
                <a:solidFill>
                  <a:srgbClr val="1518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rgbClr val="1518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9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4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igateLog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D24FB-9800-4B5E-8687-E7B1C974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0" y="1186688"/>
            <a:ext cx="8730368" cy="51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igateLog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160C24-DC14-465E-8622-0E09791A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242" y="1134767"/>
            <a:ext cx="8836500" cy="51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3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igateLog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09536-6BF2-4E70-BBD8-AC6B0B3F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134767"/>
            <a:ext cx="9488224" cy="50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D509CC-B3E6-448D-813B-90371744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01" y="1044950"/>
            <a:ext cx="8804385" cy="51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C904E-5401-4492-8970-9EDB7E61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92" y="1186688"/>
            <a:ext cx="955490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E11FA-97E4-4681-BCA8-FD5706C5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65" y="1059633"/>
            <a:ext cx="9094163" cy="53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E9DF01-F4D4-4455-9C5E-90F5BFF3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059633"/>
            <a:ext cx="9036000" cy="52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1.Datasource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igateMeta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242DD3-F8EC-4CE6-9CC9-48B82166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186689"/>
            <a:ext cx="9535856" cy="50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2.Nodemanager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79">
            <a:extLst>
              <a:ext uri="{FF2B5EF4-FFF2-40B4-BE49-F238E27FC236}">
                <a16:creationId xmlns:a16="http://schemas.microsoft.com/office/drawing/2014/main" id="{4746DCE3-96F2-420B-AE8B-A2E46AD5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홈에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Node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설정 클릭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0EA54-A25C-482C-92DC-CF1047EC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965089"/>
            <a:ext cx="10542691" cy="22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2.Nodemanager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79">
            <a:extLst>
              <a:ext uri="{FF2B5EF4-FFF2-40B4-BE49-F238E27FC236}">
                <a16:creationId xmlns:a16="http://schemas.microsoft.com/office/drawing/2014/main" id="{4746DCE3-96F2-420B-AE8B-A2E46AD5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Node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등록한다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9895C-2F80-4877-A476-79ABDC89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36" y="946401"/>
            <a:ext cx="9639183" cy="52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 HEADER"/>
          <p:cNvSpPr txBox="1"/>
          <p:nvPr/>
        </p:nvSpPr>
        <p:spPr>
          <a:xfrm>
            <a:off x="560990" y="1976662"/>
            <a:ext cx="673576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4122" y="3622093"/>
            <a:ext cx="2674026" cy="142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000" tIns="36000" rIns="36000" bIns="36000" rtlCol="0">
            <a:no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가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en-US" sz="1800" b="1" dirty="0"/>
              <a:t>설치환경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나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r>
              <a:rPr lang="ko-KR" altLang="en-US" sz="1800" b="1" dirty="0"/>
              <a:t> 오라클 스키마 추가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다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 err="1"/>
              <a:t>Jeus</a:t>
            </a:r>
            <a:r>
              <a:rPr lang="ko-KR" altLang="en-US" sz="1800" b="1" dirty="0"/>
              <a:t>설치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7212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2.Nodemanager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79">
            <a:extLst>
              <a:ext uri="{FF2B5EF4-FFF2-40B4-BE49-F238E27FC236}">
                <a16:creationId xmlns:a16="http://schemas.microsoft.com/office/drawing/2014/main" id="{4746DCE3-96F2-420B-AE8B-A2E46AD5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Node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등록한다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A67E0-75DB-47D9-8F55-1F271021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313" y="1071001"/>
            <a:ext cx="977401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Severs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메인에서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ADD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클릭해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iGate11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서버를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각 세부사항을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274F5B-1124-47D4-B493-5F22BF6B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276505"/>
            <a:ext cx="8364703" cy="49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5296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Jvm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Config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-Xmx512m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-Xms128m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=256m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=256m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UseAdaptiveSizePolicy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XX:InitialTenuringThreshold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UseParNewGC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UseConcMarkSweepGC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CMSClassUnloadingEnabled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verbose:gc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PrintGCDetails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PrintGCTimeStamps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PrintGCDateStamps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PrintHeapAtGC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DisableExplicitGC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Xloggc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:/logs/jeus_iGate5/iGate11/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gclog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/gc_iGate11.log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HeapDumpOnOutOfMemoryError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XX:HeapDumpPath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=/logs/jeus_iGate5/dump/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UnlockDiagnosticVMOptions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LogVMOutput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XX:LogFile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=/logs/jeus_iGate5/iGate11/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threaddump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/thread_iGate11_%p.log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-Digate.name=iGate11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=iGate11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=/programs/iGate5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Dfile.encoding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=MS949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RewriteBytecodes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Djeus.jmx.usePlatformMBeanServer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Dcom.sun.el.parser.COERCE_TO_ZERO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15222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4. Data Sources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적용한다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B2AB3-8F6B-4341-A2B7-45E3E334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46" y="823351"/>
            <a:ext cx="9878804" cy="2391109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FF21ADBD-8806-4D31-A6F4-C25BFDE5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474604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 선택사항은 따로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7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Base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4B9C82-F8A6-4189-886A-AB2121AE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99" y="841625"/>
            <a:ext cx="9141650" cy="4751308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12B73237-F578-44ED-8D07-0BE2EFF8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844200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SSl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1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8.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http-server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5E2747-0A4A-406C-92B2-3B85E965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56" y="841624"/>
            <a:ext cx="8703231" cy="53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79708B-6B33-430C-A591-2EC638B9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9" y="946400"/>
            <a:ext cx="9930691" cy="52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7252A-C389-490C-935B-008DFE1B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94" y="965089"/>
            <a:ext cx="9530106" cy="1964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07E05-7EAD-4668-A52B-DCE074BE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94" y="3177281"/>
            <a:ext cx="9697803" cy="30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iGate11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95BD2-1DE0-4CF4-A3FE-E2C0CFB8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29" y="841625"/>
            <a:ext cx="9469171" cy="4476100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F79DFCCD-E519-4817-B318-B3E332160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09" y="571186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10.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고급선택사항에 다른 부분은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Severs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메인에서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ADD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클릭해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iLogger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서버를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각 세부사항을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0088E-98FC-4781-80BB-A75618DD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276505"/>
            <a:ext cx="8959507" cy="51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6FBAC4A-D055-4D46-B887-B97C79CC2A7A}"/>
              </a:ext>
            </a:extLst>
          </p:cNvPr>
          <p:cNvGrpSpPr/>
          <p:nvPr/>
        </p:nvGrpSpPr>
        <p:grpSpPr>
          <a:xfrm>
            <a:off x="2562872" y="980490"/>
            <a:ext cx="9203847" cy="5243304"/>
            <a:chOff x="1271095" y="1770802"/>
            <a:chExt cx="9203847" cy="5559871"/>
          </a:xfrm>
        </p:grpSpPr>
        <p:sp>
          <p:nvSpPr>
            <p:cNvPr id="93" name="자유형 2">
              <a:extLst>
                <a:ext uri="{FF2B5EF4-FFF2-40B4-BE49-F238E27FC236}">
                  <a16:creationId xmlns:a16="http://schemas.microsoft.com/office/drawing/2014/main" id="{80E5E71B-8623-4BAA-B9E4-55CD585BB81E}"/>
                </a:ext>
              </a:extLst>
            </p:cNvPr>
            <p:cNvSpPr/>
            <p:nvPr/>
          </p:nvSpPr>
          <p:spPr>
            <a:xfrm>
              <a:off x="1271095" y="1770802"/>
              <a:ext cx="9203847" cy="5559871"/>
            </a:xfrm>
            <a:custGeom>
              <a:avLst/>
              <a:gdLst>
                <a:gd name="connsiteX0" fmla="*/ 0 w 9203847"/>
                <a:gd name="connsiteY0" fmla="*/ 460587 h 5418667"/>
                <a:gd name="connsiteX1" fmla="*/ 460587 w 9203847"/>
                <a:gd name="connsiteY1" fmla="*/ 0 h 5418667"/>
                <a:gd name="connsiteX2" fmla="*/ 8743260 w 9203847"/>
                <a:gd name="connsiteY2" fmla="*/ 0 h 5418667"/>
                <a:gd name="connsiteX3" fmla="*/ 9203847 w 9203847"/>
                <a:gd name="connsiteY3" fmla="*/ 460587 h 5418667"/>
                <a:gd name="connsiteX4" fmla="*/ 9203847 w 9203847"/>
                <a:gd name="connsiteY4" fmla="*/ 4958080 h 5418667"/>
                <a:gd name="connsiteX5" fmla="*/ 8743260 w 9203847"/>
                <a:gd name="connsiteY5" fmla="*/ 5418667 h 5418667"/>
                <a:gd name="connsiteX6" fmla="*/ 460587 w 9203847"/>
                <a:gd name="connsiteY6" fmla="*/ 5418667 h 5418667"/>
                <a:gd name="connsiteX7" fmla="*/ 0 w 9203847"/>
                <a:gd name="connsiteY7" fmla="*/ 4958080 h 5418667"/>
                <a:gd name="connsiteX8" fmla="*/ 0 w 9203847"/>
                <a:gd name="connsiteY8" fmla="*/ 460587 h 541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3847" h="5418667">
                  <a:moveTo>
                    <a:pt x="0" y="460587"/>
                  </a:moveTo>
                  <a:cubicBezTo>
                    <a:pt x="0" y="206212"/>
                    <a:pt x="206212" y="0"/>
                    <a:pt x="460587" y="0"/>
                  </a:cubicBezTo>
                  <a:lnTo>
                    <a:pt x="8743260" y="0"/>
                  </a:lnTo>
                  <a:cubicBezTo>
                    <a:pt x="8997635" y="0"/>
                    <a:pt x="9203847" y="206212"/>
                    <a:pt x="9203847" y="460587"/>
                  </a:cubicBezTo>
                  <a:lnTo>
                    <a:pt x="9203847" y="4958080"/>
                  </a:lnTo>
                  <a:cubicBezTo>
                    <a:pt x="9203847" y="5212455"/>
                    <a:pt x="8997635" y="5418667"/>
                    <a:pt x="8743260" y="5418667"/>
                  </a:cubicBezTo>
                  <a:lnTo>
                    <a:pt x="460587" y="5418667"/>
                  </a:lnTo>
                  <a:cubicBezTo>
                    <a:pt x="206212" y="5418667"/>
                    <a:pt x="0" y="5212455"/>
                    <a:pt x="0" y="4958080"/>
                  </a:cubicBezTo>
                  <a:lnTo>
                    <a:pt x="0" y="460587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301" tIns="287301" rIns="287301" bIns="4340389" numCol="1" spcCol="1270" anchor="t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0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OS - Linux CentOS 8.5.2111</a:t>
              </a:r>
              <a:endParaRPr lang="ko-KR" altLang="en-US" sz="40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7" name="자유형 3">
              <a:extLst>
                <a:ext uri="{FF2B5EF4-FFF2-40B4-BE49-F238E27FC236}">
                  <a16:creationId xmlns:a16="http://schemas.microsoft.com/office/drawing/2014/main" id="{7EF8DCB0-09FF-41FB-9D6D-AE3C1E369628}"/>
                </a:ext>
              </a:extLst>
            </p:cNvPr>
            <p:cNvSpPr/>
            <p:nvPr/>
          </p:nvSpPr>
          <p:spPr>
            <a:xfrm>
              <a:off x="1607122" y="2654204"/>
              <a:ext cx="1380577" cy="1861343"/>
            </a:xfrm>
            <a:custGeom>
              <a:avLst/>
              <a:gdLst>
                <a:gd name="connsiteX0" fmla="*/ 0 w 1380577"/>
                <a:gd name="connsiteY0" fmla="*/ 144961 h 1861343"/>
                <a:gd name="connsiteX1" fmla="*/ 144961 w 1380577"/>
                <a:gd name="connsiteY1" fmla="*/ 0 h 1861343"/>
                <a:gd name="connsiteX2" fmla="*/ 1235616 w 1380577"/>
                <a:gd name="connsiteY2" fmla="*/ 0 h 1861343"/>
                <a:gd name="connsiteX3" fmla="*/ 1380577 w 1380577"/>
                <a:gd name="connsiteY3" fmla="*/ 144961 h 1861343"/>
                <a:gd name="connsiteX4" fmla="*/ 1380577 w 1380577"/>
                <a:gd name="connsiteY4" fmla="*/ 1716382 h 1861343"/>
                <a:gd name="connsiteX5" fmla="*/ 1235616 w 1380577"/>
                <a:gd name="connsiteY5" fmla="*/ 1861343 h 1861343"/>
                <a:gd name="connsiteX6" fmla="*/ 144961 w 1380577"/>
                <a:gd name="connsiteY6" fmla="*/ 1861343 h 1861343"/>
                <a:gd name="connsiteX7" fmla="*/ 0 w 1380577"/>
                <a:gd name="connsiteY7" fmla="*/ 1716382 h 1861343"/>
                <a:gd name="connsiteX8" fmla="*/ 0 w 1380577"/>
                <a:gd name="connsiteY8" fmla="*/ 144961 h 186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577" h="1861343">
                  <a:moveTo>
                    <a:pt x="0" y="144961"/>
                  </a:moveTo>
                  <a:cubicBezTo>
                    <a:pt x="0" y="64901"/>
                    <a:pt x="64901" y="0"/>
                    <a:pt x="144961" y="0"/>
                  </a:cubicBezTo>
                  <a:lnTo>
                    <a:pt x="1235616" y="0"/>
                  </a:lnTo>
                  <a:cubicBezTo>
                    <a:pt x="1315676" y="0"/>
                    <a:pt x="1380577" y="64901"/>
                    <a:pt x="1380577" y="144961"/>
                  </a:cubicBezTo>
                  <a:lnTo>
                    <a:pt x="1380577" y="1716382"/>
                  </a:lnTo>
                  <a:cubicBezTo>
                    <a:pt x="1380577" y="1796442"/>
                    <a:pt x="1315676" y="1861343"/>
                    <a:pt x="1235616" y="1861343"/>
                  </a:cubicBezTo>
                  <a:lnTo>
                    <a:pt x="144961" y="1861343"/>
                  </a:lnTo>
                  <a:cubicBezTo>
                    <a:pt x="64901" y="1861343"/>
                    <a:pt x="0" y="1796442"/>
                    <a:pt x="0" y="1716382"/>
                  </a:cubicBezTo>
                  <a:lnTo>
                    <a:pt x="0" y="144961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798" tIns="95798" rIns="95798" bIns="95798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 – </a:t>
              </a:r>
              <a:b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Oracle 19C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8" name="자유형 5">
              <a:extLst>
                <a:ext uri="{FF2B5EF4-FFF2-40B4-BE49-F238E27FC236}">
                  <a16:creationId xmlns:a16="http://schemas.microsoft.com/office/drawing/2014/main" id="{4715C1E3-8625-4226-BC29-6D2FE6B13842}"/>
                </a:ext>
              </a:extLst>
            </p:cNvPr>
            <p:cNvSpPr/>
            <p:nvPr/>
          </p:nvSpPr>
          <p:spPr>
            <a:xfrm>
              <a:off x="1607122" y="4583296"/>
              <a:ext cx="1380577" cy="1861343"/>
            </a:xfrm>
            <a:custGeom>
              <a:avLst/>
              <a:gdLst>
                <a:gd name="connsiteX0" fmla="*/ 0 w 1380577"/>
                <a:gd name="connsiteY0" fmla="*/ 144961 h 1861343"/>
                <a:gd name="connsiteX1" fmla="*/ 144961 w 1380577"/>
                <a:gd name="connsiteY1" fmla="*/ 0 h 1861343"/>
                <a:gd name="connsiteX2" fmla="*/ 1235616 w 1380577"/>
                <a:gd name="connsiteY2" fmla="*/ 0 h 1861343"/>
                <a:gd name="connsiteX3" fmla="*/ 1380577 w 1380577"/>
                <a:gd name="connsiteY3" fmla="*/ 144961 h 1861343"/>
                <a:gd name="connsiteX4" fmla="*/ 1380577 w 1380577"/>
                <a:gd name="connsiteY4" fmla="*/ 1716382 h 1861343"/>
                <a:gd name="connsiteX5" fmla="*/ 1235616 w 1380577"/>
                <a:gd name="connsiteY5" fmla="*/ 1861343 h 1861343"/>
                <a:gd name="connsiteX6" fmla="*/ 144961 w 1380577"/>
                <a:gd name="connsiteY6" fmla="*/ 1861343 h 1861343"/>
                <a:gd name="connsiteX7" fmla="*/ 0 w 1380577"/>
                <a:gd name="connsiteY7" fmla="*/ 1716382 h 1861343"/>
                <a:gd name="connsiteX8" fmla="*/ 0 w 1380577"/>
                <a:gd name="connsiteY8" fmla="*/ 144961 h 186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577" h="1861343">
                  <a:moveTo>
                    <a:pt x="0" y="144961"/>
                  </a:moveTo>
                  <a:cubicBezTo>
                    <a:pt x="0" y="64901"/>
                    <a:pt x="64901" y="0"/>
                    <a:pt x="144961" y="0"/>
                  </a:cubicBezTo>
                  <a:lnTo>
                    <a:pt x="1235616" y="0"/>
                  </a:lnTo>
                  <a:cubicBezTo>
                    <a:pt x="1315676" y="0"/>
                    <a:pt x="1380577" y="64901"/>
                    <a:pt x="1380577" y="144961"/>
                  </a:cubicBezTo>
                  <a:lnTo>
                    <a:pt x="1380577" y="1716382"/>
                  </a:lnTo>
                  <a:cubicBezTo>
                    <a:pt x="1380577" y="1796442"/>
                    <a:pt x="1315676" y="1861343"/>
                    <a:pt x="1235616" y="1861343"/>
                  </a:cubicBezTo>
                  <a:lnTo>
                    <a:pt x="144961" y="1861343"/>
                  </a:lnTo>
                  <a:cubicBezTo>
                    <a:pt x="64901" y="1861343"/>
                    <a:pt x="0" y="1796442"/>
                    <a:pt x="0" y="1716382"/>
                  </a:cubicBezTo>
                  <a:lnTo>
                    <a:pt x="0" y="144961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798" tIns="95798" rIns="95798" bIns="95798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 - </a:t>
              </a:r>
              <a:r>
                <a:rPr lang="en-US" altLang="ko-KR" sz="1400" kern="1200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openJDK</a:t>
              </a:r>
              <a: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1.8.0_312 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9" name="자유형 6">
              <a:extLst>
                <a:ext uri="{FF2B5EF4-FFF2-40B4-BE49-F238E27FC236}">
                  <a16:creationId xmlns:a16="http://schemas.microsoft.com/office/drawing/2014/main" id="{73836B99-6D68-4D7B-9CF3-FFC4B71BB947}"/>
                </a:ext>
              </a:extLst>
            </p:cNvPr>
            <p:cNvSpPr/>
            <p:nvPr/>
          </p:nvSpPr>
          <p:spPr>
            <a:xfrm>
              <a:off x="3111864" y="2568595"/>
              <a:ext cx="7132981" cy="3964285"/>
            </a:xfrm>
            <a:custGeom>
              <a:avLst/>
              <a:gdLst>
                <a:gd name="connsiteX0" fmla="*/ 0 w 7132981"/>
                <a:gd name="connsiteY0" fmla="*/ 416250 h 3964285"/>
                <a:gd name="connsiteX1" fmla="*/ 416250 w 7132981"/>
                <a:gd name="connsiteY1" fmla="*/ 0 h 3964285"/>
                <a:gd name="connsiteX2" fmla="*/ 6716731 w 7132981"/>
                <a:gd name="connsiteY2" fmla="*/ 0 h 3964285"/>
                <a:gd name="connsiteX3" fmla="*/ 7132981 w 7132981"/>
                <a:gd name="connsiteY3" fmla="*/ 416250 h 3964285"/>
                <a:gd name="connsiteX4" fmla="*/ 7132981 w 7132981"/>
                <a:gd name="connsiteY4" fmla="*/ 3548035 h 3964285"/>
                <a:gd name="connsiteX5" fmla="*/ 6716731 w 7132981"/>
                <a:gd name="connsiteY5" fmla="*/ 3964285 h 3964285"/>
                <a:gd name="connsiteX6" fmla="*/ 416250 w 7132981"/>
                <a:gd name="connsiteY6" fmla="*/ 3964285 h 3964285"/>
                <a:gd name="connsiteX7" fmla="*/ 0 w 7132981"/>
                <a:gd name="connsiteY7" fmla="*/ 3548035 h 3964285"/>
                <a:gd name="connsiteX8" fmla="*/ 0 w 7132981"/>
                <a:gd name="connsiteY8" fmla="*/ 416250 h 39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32981" h="3964285">
                  <a:moveTo>
                    <a:pt x="0" y="416250"/>
                  </a:moveTo>
                  <a:cubicBezTo>
                    <a:pt x="0" y="186361"/>
                    <a:pt x="186361" y="0"/>
                    <a:pt x="416250" y="0"/>
                  </a:cubicBezTo>
                  <a:lnTo>
                    <a:pt x="6716731" y="0"/>
                  </a:lnTo>
                  <a:cubicBezTo>
                    <a:pt x="6946620" y="0"/>
                    <a:pt x="7132981" y="186361"/>
                    <a:pt x="7132981" y="416250"/>
                  </a:cubicBezTo>
                  <a:lnTo>
                    <a:pt x="7132981" y="3548035"/>
                  </a:lnTo>
                  <a:cubicBezTo>
                    <a:pt x="7132981" y="3777924"/>
                    <a:pt x="6946620" y="3964285"/>
                    <a:pt x="6716731" y="3964285"/>
                  </a:cubicBezTo>
                  <a:lnTo>
                    <a:pt x="416250" y="3964285"/>
                  </a:lnTo>
                  <a:cubicBezTo>
                    <a:pt x="186361" y="3964285"/>
                    <a:pt x="0" y="3777924"/>
                    <a:pt x="0" y="3548035"/>
                  </a:cubicBezTo>
                  <a:lnTo>
                    <a:pt x="0" y="416250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595" tIns="228595" rIns="228595" bIns="2530512" numCol="1" spcCol="1270" anchor="t" anchorCtr="0">
              <a:noAutofit/>
            </a:bodyPr>
            <a:lstStyle/>
            <a:p>
              <a:pPr lvl="0" algn="ctr"/>
              <a:r>
                <a:rPr lang="en-US" altLang="ko-KR" sz="28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WAS – JEUS 8 Fix 1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0" name="자유형 10">
              <a:extLst>
                <a:ext uri="{FF2B5EF4-FFF2-40B4-BE49-F238E27FC236}">
                  <a16:creationId xmlns:a16="http://schemas.microsoft.com/office/drawing/2014/main" id="{460AEDB1-5F99-479C-A457-33A55B252BE4}"/>
                </a:ext>
              </a:extLst>
            </p:cNvPr>
            <p:cNvSpPr/>
            <p:nvPr/>
          </p:nvSpPr>
          <p:spPr>
            <a:xfrm>
              <a:off x="3858961" y="3935383"/>
              <a:ext cx="5545238" cy="2314486"/>
            </a:xfrm>
            <a:custGeom>
              <a:avLst/>
              <a:gdLst>
                <a:gd name="connsiteX0" fmla="*/ 0 w 5545238"/>
                <a:gd name="connsiteY0" fmla="*/ 243021 h 2314486"/>
                <a:gd name="connsiteX1" fmla="*/ 243021 w 5545238"/>
                <a:gd name="connsiteY1" fmla="*/ 0 h 2314486"/>
                <a:gd name="connsiteX2" fmla="*/ 5302217 w 5545238"/>
                <a:gd name="connsiteY2" fmla="*/ 0 h 2314486"/>
                <a:gd name="connsiteX3" fmla="*/ 5545238 w 5545238"/>
                <a:gd name="connsiteY3" fmla="*/ 243021 h 2314486"/>
                <a:gd name="connsiteX4" fmla="*/ 5545238 w 5545238"/>
                <a:gd name="connsiteY4" fmla="*/ 2071465 h 2314486"/>
                <a:gd name="connsiteX5" fmla="*/ 5302217 w 5545238"/>
                <a:gd name="connsiteY5" fmla="*/ 2314486 h 2314486"/>
                <a:gd name="connsiteX6" fmla="*/ 243021 w 5545238"/>
                <a:gd name="connsiteY6" fmla="*/ 2314486 h 2314486"/>
                <a:gd name="connsiteX7" fmla="*/ 0 w 5545238"/>
                <a:gd name="connsiteY7" fmla="*/ 2071465 h 2314486"/>
                <a:gd name="connsiteX8" fmla="*/ 0 w 5545238"/>
                <a:gd name="connsiteY8" fmla="*/ 243021 h 231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5238" h="2314486">
                  <a:moveTo>
                    <a:pt x="0" y="243021"/>
                  </a:moveTo>
                  <a:cubicBezTo>
                    <a:pt x="0" y="108804"/>
                    <a:pt x="108804" y="0"/>
                    <a:pt x="243021" y="0"/>
                  </a:cubicBezTo>
                  <a:lnTo>
                    <a:pt x="5302217" y="0"/>
                  </a:lnTo>
                  <a:cubicBezTo>
                    <a:pt x="5436434" y="0"/>
                    <a:pt x="5545238" y="108804"/>
                    <a:pt x="5545238" y="243021"/>
                  </a:cubicBezTo>
                  <a:lnTo>
                    <a:pt x="5545238" y="2071465"/>
                  </a:lnTo>
                  <a:cubicBezTo>
                    <a:pt x="5545238" y="2205682"/>
                    <a:pt x="5436434" y="2314486"/>
                    <a:pt x="5302217" y="2314486"/>
                  </a:cubicBezTo>
                  <a:lnTo>
                    <a:pt x="243021" y="2314486"/>
                  </a:lnTo>
                  <a:cubicBezTo>
                    <a:pt x="108804" y="2314486"/>
                    <a:pt x="0" y="2205682"/>
                    <a:pt x="0" y="2071465"/>
                  </a:cubicBezTo>
                  <a:lnTo>
                    <a:pt x="0" y="243021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58" tIns="177858" rIns="177858" bIns="1294593" numCol="1" spcCol="1270" anchor="t" anchorCtr="0">
              <a:noAutofit/>
            </a:bodyPr>
            <a:lstStyle/>
            <a:p>
              <a:pPr lvl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800" kern="1200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iGate</a:t>
              </a:r>
              <a:r>
                <a:rPr lang="en-US" altLang="ko-KR" sz="28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5</a:t>
              </a:r>
              <a:endParaRPr lang="ko-KR" altLang="en-US" sz="2800" b="1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1" name="자유형 11">
              <a:extLst>
                <a:ext uri="{FF2B5EF4-FFF2-40B4-BE49-F238E27FC236}">
                  <a16:creationId xmlns:a16="http://schemas.microsoft.com/office/drawing/2014/main" id="{9F2FEA38-D807-48AE-95D6-6EB9D94FB39C}"/>
                </a:ext>
              </a:extLst>
            </p:cNvPr>
            <p:cNvSpPr/>
            <p:nvPr/>
          </p:nvSpPr>
          <p:spPr>
            <a:xfrm>
              <a:off x="5029032" y="4595758"/>
              <a:ext cx="1589653" cy="691862"/>
            </a:xfrm>
            <a:custGeom>
              <a:avLst/>
              <a:gdLst>
                <a:gd name="connsiteX0" fmla="*/ 0 w 1589653"/>
                <a:gd name="connsiteY0" fmla="*/ 109359 h 1041518"/>
                <a:gd name="connsiteX1" fmla="*/ 109359 w 1589653"/>
                <a:gd name="connsiteY1" fmla="*/ 0 h 1041518"/>
                <a:gd name="connsiteX2" fmla="*/ 1480294 w 1589653"/>
                <a:gd name="connsiteY2" fmla="*/ 0 h 1041518"/>
                <a:gd name="connsiteX3" fmla="*/ 1589653 w 1589653"/>
                <a:gd name="connsiteY3" fmla="*/ 109359 h 1041518"/>
                <a:gd name="connsiteX4" fmla="*/ 1589653 w 1589653"/>
                <a:gd name="connsiteY4" fmla="*/ 932159 h 1041518"/>
                <a:gd name="connsiteX5" fmla="*/ 1480294 w 1589653"/>
                <a:gd name="connsiteY5" fmla="*/ 1041518 h 1041518"/>
                <a:gd name="connsiteX6" fmla="*/ 109359 w 1589653"/>
                <a:gd name="connsiteY6" fmla="*/ 1041518 h 1041518"/>
                <a:gd name="connsiteX7" fmla="*/ 0 w 1589653"/>
                <a:gd name="connsiteY7" fmla="*/ 932159 h 1041518"/>
                <a:gd name="connsiteX8" fmla="*/ 0 w 1589653"/>
                <a:gd name="connsiteY8" fmla="*/ 109359 h 10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9653" h="1041518">
                  <a:moveTo>
                    <a:pt x="0" y="109359"/>
                  </a:moveTo>
                  <a:cubicBezTo>
                    <a:pt x="0" y="48962"/>
                    <a:pt x="48962" y="0"/>
                    <a:pt x="109359" y="0"/>
                  </a:cubicBezTo>
                  <a:lnTo>
                    <a:pt x="1480294" y="0"/>
                  </a:lnTo>
                  <a:cubicBezTo>
                    <a:pt x="1540691" y="0"/>
                    <a:pt x="1589653" y="48962"/>
                    <a:pt x="1589653" y="109359"/>
                  </a:cubicBezTo>
                  <a:lnTo>
                    <a:pt x="1589653" y="932159"/>
                  </a:lnTo>
                  <a:cubicBezTo>
                    <a:pt x="1589653" y="992556"/>
                    <a:pt x="1540691" y="1041518"/>
                    <a:pt x="1480294" y="1041518"/>
                  </a:cubicBezTo>
                  <a:lnTo>
                    <a:pt x="109359" y="1041518"/>
                  </a:lnTo>
                  <a:cubicBezTo>
                    <a:pt x="48962" y="1041518"/>
                    <a:pt x="0" y="992556"/>
                    <a:pt x="0" y="932159"/>
                  </a:cubicBezTo>
                  <a:lnTo>
                    <a:pt x="0" y="109359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70" tIns="85370" rIns="85370" bIns="8537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iGate11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자유형 13">
              <a:extLst>
                <a:ext uri="{FF2B5EF4-FFF2-40B4-BE49-F238E27FC236}">
                  <a16:creationId xmlns:a16="http://schemas.microsoft.com/office/drawing/2014/main" id="{868A9A15-1BE4-4062-A88C-94C45F98AC4A}"/>
                </a:ext>
              </a:extLst>
            </p:cNvPr>
            <p:cNvSpPr/>
            <p:nvPr/>
          </p:nvSpPr>
          <p:spPr>
            <a:xfrm>
              <a:off x="6660344" y="4595758"/>
              <a:ext cx="1589653" cy="691862"/>
            </a:xfrm>
            <a:custGeom>
              <a:avLst/>
              <a:gdLst>
                <a:gd name="connsiteX0" fmla="*/ 0 w 1589653"/>
                <a:gd name="connsiteY0" fmla="*/ 109359 h 1041518"/>
                <a:gd name="connsiteX1" fmla="*/ 109359 w 1589653"/>
                <a:gd name="connsiteY1" fmla="*/ 0 h 1041518"/>
                <a:gd name="connsiteX2" fmla="*/ 1480294 w 1589653"/>
                <a:gd name="connsiteY2" fmla="*/ 0 h 1041518"/>
                <a:gd name="connsiteX3" fmla="*/ 1589653 w 1589653"/>
                <a:gd name="connsiteY3" fmla="*/ 109359 h 1041518"/>
                <a:gd name="connsiteX4" fmla="*/ 1589653 w 1589653"/>
                <a:gd name="connsiteY4" fmla="*/ 932159 h 1041518"/>
                <a:gd name="connsiteX5" fmla="*/ 1480294 w 1589653"/>
                <a:gd name="connsiteY5" fmla="*/ 1041518 h 1041518"/>
                <a:gd name="connsiteX6" fmla="*/ 109359 w 1589653"/>
                <a:gd name="connsiteY6" fmla="*/ 1041518 h 1041518"/>
                <a:gd name="connsiteX7" fmla="*/ 0 w 1589653"/>
                <a:gd name="connsiteY7" fmla="*/ 932159 h 1041518"/>
                <a:gd name="connsiteX8" fmla="*/ 0 w 1589653"/>
                <a:gd name="connsiteY8" fmla="*/ 109359 h 10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9653" h="1041518">
                  <a:moveTo>
                    <a:pt x="0" y="109359"/>
                  </a:moveTo>
                  <a:cubicBezTo>
                    <a:pt x="0" y="48962"/>
                    <a:pt x="48962" y="0"/>
                    <a:pt x="109359" y="0"/>
                  </a:cubicBezTo>
                  <a:lnTo>
                    <a:pt x="1480294" y="0"/>
                  </a:lnTo>
                  <a:cubicBezTo>
                    <a:pt x="1540691" y="0"/>
                    <a:pt x="1589653" y="48962"/>
                    <a:pt x="1589653" y="109359"/>
                  </a:cubicBezTo>
                  <a:lnTo>
                    <a:pt x="1589653" y="932159"/>
                  </a:lnTo>
                  <a:cubicBezTo>
                    <a:pt x="1589653" y="992556"/>
                    <a:pt x="1540691" y="1041518"/>
                    <a:pt x="1480294" y="1041518"/>
                  </a:cubicBezTo>
                  <a:lnTo>
                    <a:pt x="109359" y="1041518"/>
                  </a:lnTo>
                  <a:cubicBezTo>
                    <a:pt x="48962" y="1041518"/>
                    <a:pt x="0" y="992556"/>
                    <a:pt x="0" y="932159"/>
                  </a:cubicBezTo>
                  <a:lnTo>
                    <a:pt x="0" y="109359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70" tIns="85370" rIns="85370" bIns="8537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iManager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자유형 17">
              <a:extLst>
                <a:ext uri="{FF2B5EF4-FFF2-40B4-BE49-F238E27FC236}">
                  <a16:creationId xmlns:a16="http://schemas.microsoft.com/office/drawing/2014/main" id="{E08E3EE2-CDE0-4AD6-8C1E-73DC036C995B}"/>
                </a:ext>
              </a:extLst>
            </p:cNvPr>
            <p:cNvSpPr/>
            <p:nvPr/>
          </p:nvSpPr>
          <p:spPr>
            <a:xfrm>
              <a:off x="5029032" y="5354457"/>
              <a:ext cx="1589653" cy="691862"/>
            </a:xfrm>
            <a:custGeom>
              <a:avLst/>
              <a:gdLst>
                <a:gd name="connsiteX0" fmla="*/ 0 w 1589653"/>
                <a:gd name="connsiteY0" fmla="*/ 109359 h 1041518"/>
                <a:gd name="connsiteX1" fmla="*/ 109359 w 1589653"/>
                <a:gd name="connsiteY1" fmla="*/ 0 h 1041518"/>
                <a:gd name="connsiteX2" fmla="*/ 1480294 w 1589653"/>
                <a:gd name="connsiteY2" fmla="*/ 0 h 1041518"/>
                <a:gd name="connsiteX3" fmla="*/ 1589653 w 1589653"/>
                <a:gd name="connsiteY3" fmla="*/ 109359 h 1041518"/>
                <a:gd name="connsiteX4" fmla="*/ 1589653 w 1589653"/>
                <a:gd name="connsiteY4" fmla="*/ 932159 h 1041518"/>
                <a:gd name="connsiteX5" fmla="*/ 1480294 w 1589653"/>
                <a:gd name="connsiteY5" fmla="*/ 1041518 h 1041518"/>
                <a:gd name="connsiteX6" fmla="*/ 109359 w 1589653"/>
                <a:gd name="connsiteY6" fmla="*/ 1041518 h 1041518"/>
                <a:gd name="connsiteX7" fmla="*/ 0 w 1589653"/>
                <a:gd name="connsiteY7" fmla="*/ 932159 h 1041518"/>
                <a:gd name="connsiteX8" fmla="*/ 0 w 1589653"/>
                <a:gd name="connsiteY8" fmla="*/ 109359 h 10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9653" h="1041518">
                  <a:moveTo>
                    <a:pt x="0" y="109359"/>
                  </a:moveTo>
                  <a:cubicBezTo>
                    <a:pt x="0" y="48962"/>
                    <a:pt x="48962" y="0"/>
                    <a:pt x="109359" y="0"/>
                  </a:cubicBezTo>
                  <a:lnTo>
                    <a:pt x="1480294" y="0"/>
                  </a:lnTo>
                  <a:cubicBezTo>
                    <a:pt x="1540691" y="0"/>
                    <a:pt x="1589653" y="48962"/>
                    <a:pt x="1589653" y="109359"/>
                  </a:cubicBezTo>
                  <a:lnTo>
                    <a:pt x="1589653" y="932159"/>
                  </a:lnTo>
                  <a:cubicBezTo>
                    <a:pt x="1589653" y="992556"/>
                    <a:pt x="1540691" y="1041518"/>
                    <a:pt x="1480294" y="1041518"/>
                  </a:cubicBezTo>
                  <a:lnTo>
                    <a:pt x="109359" y="1041518"/>
                  </a:lnTo>
                  <a:cubicBezTo>
                    <a:pt x="48962" y="1041518"/>
                    <a:pt x="0" y="992556"/>
                    <a:pt x="0" y="932159"/>
                  </a:cubicBezTo>
                  <a:lnTo>
                    <a:pt x="0" y="109359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70" tIns="85370" rIns="85370" bIns="8537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iLogger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4" name="자유형 18">
              <a:extLst>
                <a:ext uri="{FF2B5EF4-FFF2-40B4-BE49-F238E27FC236}">
                  <a16:creationId xmlns:a16="http://schemas.microsoft.com/office/drawing/2014/main" id="{E407363B-0971-4C66-BF2E-6F32B9900042}"/>
                </a:ext>
              </a:extLst>
            </p:cNvPr>
            <p:cNvSpPr/>
            <p:nvPr/>
          </p:nvSpPr>
          <p:spPr>
            <a:xfrm>
              <a:off x="6660345" y="5354457"/>
              <a:ext cx="1589653" cy="691862"/>
            </a:xfrm>
            <a:custGeom>
              <a:avLst/>
              <a:gdLst>
                <a:gd name="connsiteX0" fmla="*/ 0 w 1589653"/>
                <a:gd name="connsiteY0" fmla="*/ 109359 h 1041518"/>
                <a:gd name="connsiteX1" fmla="*/ 109359 w 1589653"/>
                <a:gd name="connsiteY1" fmla="*/ 0 h 1041518"/>
                <a:gd name="connsiteX2" fmla="*/ 1480294 w 1589653"/>
                <a:gd name="connsiteY2" fmla="*/ 0 h 1041518"/>
                <a:gd name="connsiteX3" fmla="*/ 1589653 w 1589653"/>
                <a:gd name="connsiteY3" fmla="*/ 109359 h 1041518"/>
                <a:gd name="connsiteX4" fmla="*/ 1589653 w 1589653"/>
                <a:gd name="connsiteY4" fmla="*/ 932159 h 1041518"/>
                <a:gd name="connsiteX5" fmla="*/ 1480294 w 1589653"/>
                <a:gd name="connsiteY5" fmla="*/ 1041518 h 1041518"/>
                <a:gd name="connsiteX6" fmla="*/ 109359 w 1589653"/>
                <a:gd name="connsiteY6" fmla="*/ 1041518 h 1041518"/>
                <a:gd name="connsiteX7" fmla="*/ 0 w 1589653"/>
                <a:gd name="connsiteY7" fmla="*/ 932159 h 1041518"/>
                <a:gd name="connsiteX8" fmla="*/ 0 w 1589653"/>
                <a:gd name="connsiteY8" fmla="*/ 109359 h 10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9653" h="1041518">
                  <a:moveTo>
                    <a:pt x="0" y="109359"/>
                  </a:moveTo>
                  <a:cubicBezTo>
                    <a:pt x="0" y="48962"/>
                    <a:pt x="48962" y="0"/>
                    <a:pt x="109359" y="0"/>
                  </a:cubicBezTo>
                  <a:lnTo>
                    <a:pt x="1480294" y="0"/>
                  </a:lnTo>
                  <a:cubicBezTo>
                    <a:pt x="1540691" y="0"/>
                    <a:pt x="1589653" y="48962"/>
                    <a:pt x="1589653" y="109359"/>
                  </a:cubicBezTo>
                  <a:lnTo>
                    <a:pt x="1589653" y="932159"/>
                  </a:lnTo>
                  <a:cubicBezTo>
                    <a:pt x="1589653" y="992556"/>
                    <a:pt x="1540691" y="1041518"/>
                    <a:pt x="1480294" y="1041518"/>
                  </a:cubicBezTo>
                  <a:lnTo>
                    <a:pt x="109359" y="1041518"/>
                  </a:lnTo>
                  <a:cubicBezTo>
                    <a:pt x="48962" y="1041518"/>
                    <a:pt x="0" y="992556"/>
                    <a:pt x="0" y="932159"/>
                  </a:cubicBezTo>
                  <a:lnTo>
                    <a:pt x="0" y="109359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z="12700">
              <a:bevelT w="190500" h="38100"/>
            </a:sp3d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70" tIns="85370" rIns="85370" bIns="8537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iMonitor</a:t>
              </a:r>
              <a:endParaRPr lang="ko-KR" altLang="en-US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97CB706-AE19-4B51-9DFF-ECB4C46AFC40}"/>
              </a:ext>
            </a:extLst>
          </p:cNvPr>
          <p:cNvSpPr/>
          <p:nvPr/>
        </p:nvSpPr>
        <p:spPr>
          <a:xfrm>
            <a:off x="9698518" y="6368330"/>
            <a:ext cx="1872660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D2832A-B982-4934-ACF6-C64B4D773064}"/>
              </a:ext>
            </a:extLst>
          </p:cNvPr>
          <p:cNvSpPr txBox="1"/>
          <p:nvPr/>
        </p:nvSpPr>
        <p:spPr>
          <a:xfrm>
            <a:off x="30916" y="1374465"/>
            <a:ext cx="2274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JAVA : openJDK1.8.0</a:t>
            </a:r>
          </a:p>
          <a:p>
            <a:pPr marL="285750" indent="-285750">
              <a:buFontTx/>
              <a:buChar char="-"/>
            </a:pPr>
            <a:r>
              <a:rPr 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DB : </a:t>
            </a:r>
            <a:r>
              <a:rPr lang="ko-KR" alt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오라클 </a:t>
            </a:r>
            <a:r>
              <a:rPr lang="en-US" altLang="ko-KR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19C</a:t>
            </a:r>
          </a:p>
          <a:p>
            <a:pPr marL="285750" indent="-285750">
              <a:buFontTx/>
              <a:buChar char="-"/>
            </a:pPr>
            <a:r>
              <a:rPr 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WAS</a:t>
            </a:r>
            <a:r>
              <a:rPr lang="ko-KR" alt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en-US" altLang="ko-KR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:</a:t>
            </a:r>
            <a:r>
              <a:rPr lang="ko-KR" alt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en-US" altLang="ko-KR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JEUS 8 Fix 1</a:t>
            </a:r>
          </a:p>
          <a:p>
            <a:pPr marL="285750" indent="-285750">
              <a:buFontTx/>
              <a:buChar char="-"/>
            </a:pPr>
            <a:r>
              <a:rPr lang="ko-KR" altLang="en-US" sz="1400" spc="-8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빌드도구</a:t>
            </a:r>
            <a:r>
              <a:rPr lang="ko-KR" altLang="en-US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en-US" altLang="ko-KR" sz="1400" spc="-8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: SVN, Jenkins</a:t>
            </a:r>
            <a:endParaRPr lang="en-US" sz="1400" spc="-8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10" name="자유형 5">
            <a:extLst>
              <a:ext uri="{FF2B5EF4-FFF2-40B4-BE49-F238E27FC236}">
                <a16:creationId xmlns:a16="http://schemas.microsoft.com/office/drawing/2014/main" id="{644144F8-59A3-428D-895C-00541D48F10C}"/>
              </a:ext>
            </a:extLst>
          </p:cNvPr>
          <p:cNvSpPr/>
          <p:nvPr/>
        </p:nvSpPr>
        <p:spPr>
          <a:xfrm>
            <a:off x="6189077" y="5521750"/>
            <a:ext cx="1721385" cy="611106"/>
          </a:xfrm>
          <a:custGeom>
            <a:avLst/>
            <a:gdLst>
              <a:gd name="connsiteX0" fmla="*/ 0 w 1380577"/>
              <a:gd name="connsiteY0" fmla="*/ 144961 h 1861343"/>
              <a:gd name="connsiteX1" fmla="*/ 144961 w 1380577"/>
              <a:gd name="connsiteY1" fmla="*/ 0 h 1861343"/>
              <a:gd name="connsiteX2" fmla="*/ 1235616 w 1380577"/>
              <a:gd name="connsiteY2" fmla="*/ 0 h 1861343"/>
              <a:gd name="connsiteX3" fmla="*/ 1380577 w 1380577"/>
              <a:gd name="connsiteY3" fmla="*/ 144961 h 1861343"/>
              <a:gd name="connsiteX4" fmla="*/ 1380577 w 1380577"/>
              <a:gd name="connsiteY4" fmla="*/ 1716382 h 1861343"/>
              <a:gd name="connsiteX5" fmla="*/ 1235616 w 1380577"/>
              <a:gd name="connsiteY5" fmla="*/ 1861343 h 1861343"/>
              <a:gd name="connsiteX6" fmla="*/ 144961 w 1380577"/>
              <a:gd name="connsiteY6" fmla="*/ 1861343 h 1861343"/>
              <a:gd name="connsiteX7" fmla="*/ 0 w 1380577"/>
              <a:gd name="connsiteY7" fmla="*/ 1716382 h 1861343"/>
              <a:gd name="connsiteX8" fmla="*/ 0 w 1380577"/>
              <a:gd name="connsiteY8" fmla="*/ 144961 h 186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577" h="1861343">
                <a:moveTo>
                  <a:pt x="0" y="144961"/>
                </a:moveTo>
                <a:cubicBezTo>
                  <a:pt x="0" y="64901"/>
                  <a:pt x="64901" y="0"/>
                  <a:pt x="144961" y="0"/>
                </a:cubicBezTo>
                <a:lnTo>
                  <a:pt x="1235616" y="0"/>
                </a:lnTo>
                <a:cubicBezTo>
                  <a:pt x="1315676" y="0"/>
                  <a:pt x="1380577" y="64901"/>
                  <a:pt x="1380577" y="144961"/>
                </a:cubicBezTo>
                <a:lnTo>
                  <a:pt x="1380577" y="1716382"/>
                </a:lnTo>
                <a:cubicBezTo>
                  <a:pt x="1380577" y="1796442"/>
                  <a:pt x="1315676" y="1861343"/>
                  <a:pt x="1235616" y="1861343"/>
                </a:cubicBezTo>
                <a:lnTo>
                  <a:pt x="144961" y="1861343"/>
                </a:lnTo>
                <a:cubicBezTo>
                  <a:pt x="64901" y="1861343"/>
                  <a:pt x="0" y="1796442"/>
                  <a:pt x="0" y="1716382"/>
                </a:cubicBezTo>
                <a:lnTo>
                  <a:pt x="0" y="144961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z="12700">
            <a:bevelT w="190500" h="38100"/>
          </a:sp3d>
        </p:spPr>
        <p:style>
          <a:lnRef idx="1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798" tIns="95798" rIns="95798" bIns="95798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SVN</a:t>
            </a:r>
            <a:endParaRPr lang="ko-KR" altLang="en-US" sz="1400" kern="1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1" name="자유형 5">
            <a:extLst>
              <a:ext uri="{FF2B5EF4-FFF2-40B4-BE49-F238E27FC236}">
                <a16:creationId xmlns:a16="http://schemas.microsoft.com/office/drawing/2014/main" id="{1FB28BF2-5F5D-4B21-83AE-97408B197DF5}"/>
              </a:ext>
            </a:extLst>
          </p:cNvPr>
          <p:cNvSpPr/>
          <p:nvPr/>
        </p:nvSpPr>
        <p:spPr>
          <a:xfrm>
            <a:off x="7970131" y="5521750"/>
            <a:ext cx="1721385" cy="611106"/>
          </a:xfrm>
          <a:custGeom>
            <a:avLst/>
            <a:gdLst>
              <a:gd name="connsiteX0" fmla="*/ 0 w 1380577"/>
              <a:gd name="connsiteY0" fmla="*/ 144961 h 1861343"/>
              <a:gd name="connsiteX1" fmla="*/ 144961 w 1380577"/>
              <a:gd name="connsiteY1" fmla="*/ 0 h 1861343"/>
              <a:gd name="connsiteX2" fmla="*/ 1235616 w 1380577"/>
              <a:gd name="connsiteY2" fmla="*/ 0 h 1861343"/>
              <a:gd name="connsiteX3" fmla="*/ 1380577 w 1380577"/>
              <a:gd name="connsiteY3" fmla="*/ 144961 h 1861343"/>
              <a:gd name="connsiteX4" fmla="*/ 1380577 w 1380577"/>
              <a:gd name="connsiteY4" fmla="*/ 1716382 h 1861343"/>
              <a:gd name="connsiteX5" fmla="*/ 1235616 w 1380577"/>
              <a:gd name="connsiteY5" fmla="*/ 1861343 h 1861343"/>
              <a:gd name="connsiteX6" fmla="*/ 144961 w 1380577"/>
              <a:gd name="connsiteY6" fmla="*/ 1861343 h 1861343"/>
              <a:gd name="connsiteX7" fmla="*/ 0 w 1380577"/>
              <a:gd name="connsiteY7" fmla="*/ 1716382 h 1861343"/>
              <a:gd name="connsiteX8" fmla="*/ 0 w 1380577"/>
              <a:gd name="connsiteY8" fmla="*/ 144961 h 186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577" h="1861343">
                <a:moveTo>
                  <a:pt x="0" y="144961"/>
                </a:moveTo>
                <a:cubicBezTo>
                  <a:pt x="0" y="64901"/>
                  <a:pt x="64901" y="0"/>
                  <a:pt x="144961" y="0"/>
                </a:cubicBezTo>
                <a:lnTo>
                  <a:pt x="1235616" y="0"/>
                </a:lnTo>
                <a:cubicBezTo>
                  <a:pt x="1315676" y="0"/>
                  <a:pt x="1380577" y="64901"/>
                  <a:pt x="1380577" y="144961"/>
                </a:cubicBezTo>
                <a:lnTo>
                  <a:pt x="1380577" y="1716382"/>
                </a:lnTo>
                <a:cubicBezTo>
                  <a:pt x="1380577" y="1796442"/>
                  <a:pt x="1315676" y="1861343"/>
                  <a:pt x="1235616" y="1861343"/>
                </a:cubicBezTo>
                <a:lnTo>
                  <a:pt x="144961" y="1861343"/>
                </a:lnTo>
                <a:cubicBezTo>
                  <a:pt x="64901" y="1861343"/>
                  <a:pt x="0" y="1796442"/>
                  <a:pt x="0" y="1716382"/>
                </a:cubicBezTo>
                <a:lnTo>
                  <a:pt x="0" y="144961"/>
                </a:ln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z="12700">
            <a:bevelT w="190500" h="38100"/>
          </a:sp3d>
        </p:spPr>
        <p:style>
          <a:lnRef idx="1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798" tIns="95798" rIns="95798" bIns="95798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Jenkins</a:t>
            </a:r>
            <a:endParaRPr lang="ko-KR" altLang="en-US" sz="1400" kern="1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D4EDE2B-8CF3-41D7-A346-5EBC82298658}"/>
              </a:ext>
            </a:extLst>
          </p:cNvPr>
          <p:cNvSpPr/>
          <p:nvPr/>
        </p:nvSpPr>
        <p:spPr>
          <a:xfrm>
            <a:off x="2419539" y="104882"/>
            <a:ext cx="760766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57925">
              <a:spcBef>
                <a:spcPts val="0"/>
              </a:spcBef>
              <a:spcAft>
                <a:spcPts val="600"/>
              </a:spcAft>
            </a:pPr>
            <a:r>
              <a:rPr lang="ko-KR" altLang="en-US" sz="140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본가이드는 </a:t>
            </a:r>
            <a:r>
              <a:rPr lang="en-US" altLang="ko-KR" sz="140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JAVA, Oracle</a:t>
            </a:r>
            <a:r>
              <a:rPr lang="ko-KR" altLang="en-US" sz="140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이 설치되었다는 가정하에 만들어진 가이드입니다</a:t>
            </a:r>
            <a:r>
              <a:rPr lang="en-US" altLang="ko-KR" sz="140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en-US" sz="1400" kern="12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E58D5F-71B5-4712-B80F-A77EE2B89476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 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설치환경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5296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Jvm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Config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-Xmx128m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-Xms128m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=128m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UseAdaptiveSizePolicy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XX:InitialTenuringThreshold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UseParNewGC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UseConcMarkSweepGC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CMSClassUnloadingEnabled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verbose:gc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PrintGCDetails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PrintGCTimeStamps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PrintGCDateStamps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PrintHeapAtGC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DisableExplicitGC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Xloggc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:/logs/jeus_iGate5/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gclog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/gc_iLogger.log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HeapDumpOnOutOfMemoryError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XX:HeapDumpPath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=/logs/jeus_iGate5/dump/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UnlockDiagnosticVMOptions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LogVMOutput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XX:LogFile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threaddump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/thread_iLogger5_%p.log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-Digate.name=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iLogger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iLogger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=/programs/iGate5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Dfile.encoding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=MS949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RewriteBytecodes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Djeus.jmx.usePlatformMBeanServer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Dcom.sun.el.parser.COERCE_TO_ZERO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3142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4. Data Sources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적용한다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B2AB3-8F6B-4341-A2B7-45E3E334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46" y="823351"/>
            <a:ext cx="9878804" cy="2391109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FF21ADBD-8806-4D31-A6F4-C25BFDE5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474604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 선택사항은 따로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6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Base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12B73237-F578-44ED-8D07-0BE2EFF8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844200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SSl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ACEB0C-D060-46C8-A54A-4520AD9E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09" y="814065"/>
            <a:ext cx="9208081" cy="4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Severs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메인에서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ADD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클릭해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iManager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서버를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각 세부사항을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85C5E3-7A60-4449-ABB3-CD03B4C0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83" y="1191415"/>
            <a:ext cx="9197865" cy="52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39669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Jvm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Config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-Xmx128m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-Xms128m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iManager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-Digate.name=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iManager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=/programs/iGate5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Dnet.sf.ehcache.skipUpdateCheck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-Djava.net.preferIPv4Stack=true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Digate.monitoring.cpu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Mxbean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Djeus.jmx.usePlatformMBeanServer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Dcom.sun.el.parser.COERCE_TO_ZERO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HeapDumpOnOutOfMemoryError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PrintGCDetails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PrintGCDateStamps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PrintHeapAtGC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PrintTenuringDistribution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UseParallelOldGC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Xloggc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:/logs/jeus_iGate5/gclog5/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iManager.gclog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56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4. Data Sources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적용한다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B2AB3-8F6B-4341-A2B7-45E3E334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46" y="823351"/>
            <a:ext cx="9878804" cy="2391109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FF21ADBD-8806-4D31-A6F4-C25BFDE5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474604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 선택사항은 따로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996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Base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12B73237-F578-44ED-8D07-0BE2EFF8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844200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SSl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5808B-0D8A-42E8-BCFE-471E422E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87" y="814065"/>
            <a:ext cx="9077963" cy="4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8.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http-server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4BE035-4E5E-486F-BF9C-D23B4C65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21" y="841624"/>
            <a:ext cx="9039185" cy="54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F1A6CD-2A14-417E-83ED-5B7947378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823351"/>
            <a:ext cx="9494248" cy="54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D3B62A-589E-4621-96EE-6527F758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96" y="841625"/>
            <a:ext cx="9526329" cy="1781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8588A2-EB6E-45D2-94B4-0B8F21C3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0" y="2870497"/>
            <a:ext cx="9554908" cy="33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오라클 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스키마 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97CB706-AE19-4B51-9DFF-ECB4C46AFC40}"/>
              </a:ext>
            </a:extLst>
          </p:cNvPr>
          <p:cNvSpPr/>
          <p:nvPr/>
        </p:nvSpPr>
        <p:spPr>
          <a:xfrm>
            <a:off x="9698518" y="6368330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C323D-B9FC-4BD7-A9BC-E0775264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71" y="859549"/>
            <a:ext cx="7192379" cy="1943371"/>
          </a:xfrm>
          <a:prstGeom prst="rect">
            <a:avLst/>
          </a:prstGeom>
        </p:spPr>
      </p:pic>
      <p:sp>
        <p:nvSpPr>
          <p:cNvPr id="19" name="Rectangle 79">
            <a:extLst>
              <a:ext uri="{FF2B5EF4-FFF2-40B4-BE49-F238E27FC236}">
                <a16:creationId xmlns:a16="http://schemas.microsoft.com/office/drawing/2014/main" id="{CE3DCEF0-7B21-47AB-A675-1CE7C0E0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77" y="55259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리눅스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oracle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계정으로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접속후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sqlplus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‘/as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sysdba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’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입력해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oracle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접속 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Rectangle 79">
            <a:extLst>
              <a:ext uri="{FF2B5EF4-FFF2-40B4-BE49-F238E27FC236}">
                <a16:creationId xmlns:a16="http://schemas.microsoft.com/office/drawing/2014/main" id="{CCDE38BE-EDE9-4A3A-90C7-31951878C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77" y="2936789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IGATE5 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스키마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생성 및 권한 부여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79">
            <a:extLst>
              <a:ext uri="{FF2B5EF4-FFF2-40B4-BE49-F238E27FC236}">
                <a16:creationId xmlns:a16="http://schemas.microsoft.com/office/drawing/2014/main" id="{78F8FC71-BE2A-44FB-A972-89763738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477" y="3213475"/>
            <a:ext cx="9639183" cy="3523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CREATE TABLESPACE 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DATAFILE '/programs/oracle/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oradata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/ORA19/igate5.dfb' SIZE 500M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AUTOEXTEND ON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NEXT 10M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MAXSIZE 10G;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CREATE USER 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IDENTIFIED BY 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DEFAULT TABLESPACE 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TEMPORARY TABLESPACE TEMP;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GRANT CREATE SESSION,CREATE TABLE,CREATE VIEW,CREATE SEQUENCE,CREATE PROCEDURE TO IGATE5;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ALTER USER IGATE5 DEFAULT TABLESPACE IGATE5 QUOTA UNLIMITED ON IGATE5;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GRANT CONNECT, RESOURCE, DBA TO IGATE5;</a:t>
            </a:r>
          </a:p>
        </p:txBody>
      </p:sp>
    </p:spTree>
    <p:extLst>
      <p:ext uri="{BB962C8B-B14F-4D97-AF65-F5344CB8AC3E}">
        <p14:creationId xmlns:p14="http://schemas.microsoft.com/office/powerpoint/2010/main" val="31153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Engine - Web Connections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http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F79DFCCD-E519-4817-B318-B3E332160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09" y="571186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10.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고급선택사항에 다른 부분은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7F904-C8C4-4807-94ED-DADAC325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243" y="841624"/>
            <a:ext cx="9545382" cy="46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Severs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메인에서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ADD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클릭해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서버를 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각 세부사항을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2C11BE-2BE5-4522-8E70-DE2B554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266549"/>
            <a:ext cx="8712925" cy="50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5296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Jvm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 Config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-Xmx512m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-Xms512m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=256m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XX:MaxMetaspaceSize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=256m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UseAdaptiveSizePolicy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XX:InitialTenuringThreshold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=15 -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XX:MaxTenuringThreshold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=15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UseParNewGC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UseConcMarkSweepGC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CMSClassUnloadingEnabled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verbose:gc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PrintGCDetails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PrintGCTimeStamps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PrintGCDateStamps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PrintHeapAtGC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DisableExplicitGC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Xloggc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:/logs/jeus_iGate5/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gclog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/gc_iMonitor.log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HeapDumpOnOutOfMemoryError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XX:HeapDumpPath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=/logs/jeus_iGate5/dump/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UnlockDiagnosticVMOptions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-XX:+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LogVMOutput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XX:LogFile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=/logs/jeus_iGate5/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threaddump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/thread_iMonitor_%p.log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-Digate.name=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Digate.home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=/programs/iGate5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Dfile.encoding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=MS949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-XX:-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RewriteBytecodes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Djeus.jmx.usePlatformMBeanServer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Dcom.sun.el.parser.COERCE_TO_ZERO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8782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4. Data Sources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적용한다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B2AB3-8F6B-4341-A2B7-45E3E334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46" y="823351"/>
            <a:ext cx="9878804" cy="2391109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FF21ADBD-8806-4D31-A6F4-C25BFDE5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474604"/>
            <a:ext cx="9639183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고급 선택사항은 따로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52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3.SERVER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Resource – Listener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Base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추가한다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12B73237-F578-44ED-8D07-0BE2EFF8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34967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SSl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은 설정하지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C59947-85CD-48E2-B079-6FCD47E4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79" y="814065"/>
            <a:ext cx="8924670" cy="4395935"/>
          </a:xfrm>
          <a:prstGeom prst="rect">
            <a:avLst/>
          </a:prstGeom>
        </p:spPr>
      </p:pic>
      <p:sp>
        <p:nvSpPr>
          <p:cNvPr id="14" name="Rectangle 79">
            <a:extLst>
              <a:ext uri="{FF2B5EF4-FFF2-40B4-BE49-F238E27FC236}">
                <a16:creationId xmlns:a16="http://schemas.microsoft.com/office/drawing/2014/main" id="{E6155A29-284D-49E6-B359-43365A8B1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09" y="5695611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*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는 기동하지 않는다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.(iGate5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로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띄을수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기동 안되는 이슈 발생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7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5484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만들어 놓은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Server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중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제외한 나머지 서버를 전부 기동상태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RUNNING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로 만든다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8C465-DB1C-4B02-B42E-091DC7A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29" y="862422"/>
            <a:ext cx="9631119" cy="2482600"/>
          </a:xfrm>
          <a:prstGeom prst="rect">
            <a:avLst/>
          </a:prstGeom>
        </p:spPr>
      </p:pic>
      <p:sp>
        <p:nvSpPr>
          <p:cNvPr id="15" name="Rectangle 79">
            <a:extLst>
              <a:ext uri="{FF2B5EF4-FFF2-40B4-BE49-F238E27FC236}">
                <a16:creationId xmlns:a16="http://schemas.microsoft.com/office/drawing/2014/main" id="{A9F79B46-A1B9-4C46-B912-71B1FA19A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907636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Application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들어간 후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deploy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4F49C6-7E23-4F91-ABFB-7CCF0B8B4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29" y="4220011"/>
            <a:ext cx="968827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iGate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Path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입력 버튼을 클릭해 설치한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deploies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들어가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iGate.war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BB3874-CCEF-4DCE-A2E6-69E70B75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523143"/>
            <a:ext cx="662079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iGate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2. Id, Type, Target 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선택한 후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상단에 확인을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03FDD6-5A20-4536-8746-10114CF4E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645" y="1059633"/>
            <a:ext cx="9066204" cy="48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Path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입력 버튼을 클릭해 설치한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deploies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들어가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iLogger.war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1CE4C-654D-4250-BBCC-E72672EF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382417"/>
            <a:ext cx="669701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2. Id, Type, Target 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선택한 후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상단에 확인을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08ACC8-1F0A-4358-A6AC-FB0CDF84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11" y="1019843"/>
            <a:ext cx="9054703" cy="52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9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Jeus</a:t>
            </a:r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97CB706-AE19-4B51-9DFF-ECB4C46AFC40}"/>
              </a:ext>
            </a:extLst>
          </p:cNvPr>
          <p:cNvSpPr/>
          <p:nvPr/>
        </p:nvSpPr>
        <p:spPr>
          <a:xfrm>
            <a:off x="9698518" y="6368330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79">
            <a:extLst>
              <a:ext uri="{FF2B5EF4-FFF2-40B4-BE49-F238E27FC236}">
                <a16:creationId xmlns:a16="http://schemas.microsoft.com/office/drawing/2014/main" id="{CE3DCEF0-7B21-47AB-A675-1CE7C0E0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77" y="55259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Rectangle 79">
            <a:extLst>
              <a:ext uri="{FF2B5EF4-FFF2-40B4-BE49-F238E27FC236}">
                <a16:creationId xmlns:a16="http://schemas.microsoft.com/office/drawing/2014/main" id="{6C02EEC4-30B0-4F74-9165-F923B028F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477" y="704992"/>
            <a:ext cx="9639183" cy="57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  <a:hlinkClick r:id="rId3"/>
              </a:rPr>
              <a:t>https://technet.tmaxsoft.com/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접속해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jeus8Fix1#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을 다운받은 후 서버에 업로드한다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파일 업로드 위치에서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sh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jeus8001~.bin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명령어를 입력해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 쉘을 기동한다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Enter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y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입력해 약관에 동의한다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설치할 시스템 환경을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.(default: Linux x64)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설치할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홈 경로를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자바 경로를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7. Domain Admin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8. Product Mode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9.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사용할 도메인 명을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.(default: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jeus_domain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10. Admin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서버 이름을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.(default: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adminServer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11.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기본 포트를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.(default: 9736)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12.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Admin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서버 아이디를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.(default: administrator)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13. Admin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서버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.(8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글자 이상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50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Path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입력 버튼을 클릭해 설치한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deploies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들어가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iManager.war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C2D8AF-18D4-4615-9A15-4D376FA2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14" y="1520916"/>
            <a:ext cx="669701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2. Id, Type, Target 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 후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상단에 확인을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585BE-0C0D-4098-AD74-0233A534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516" y="1102283"/>
            <a:ext cx="9018494" cy="49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iTools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1. Path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입력 버튼을 클릭해 설치한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deploies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들어가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iTools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E2F840-E459-4AE0-8A4E-909AEB82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58" y="1842866"/>
            <a:ext cx="668748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3.WAS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353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Application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에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War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추가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iTools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6308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2. Id, Type, Target Server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선택한 후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상단에 확인을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8BED5-1816-499E-BC31-D1726E44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134767"/>
            <a:ext cx="9063000" cy="50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HEADER"/>
          <p:cNvSpPr txBox="1"/>
          <p:nvPr/>
        </p:nvSpPr>
        <p:spPr>
          <a:xfrm>
            <a:off x="560990" y="1976662"/>
            <a:ext cx="673576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SVN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94122" y="3622093"/>
            <a:ext cx="2674026" cy="142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rtlCol="0">
            <a:no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가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SVN</a:t>
            </a:r>
            <a:r>
              <a:rPr lang="ko-KR" altLang="en-US" sz="1800" b="1" dirty="0"/>
              <a:t>설치 및 설정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나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SVN</a:t>
            </a:r>
            <a:r>
              <a:rPr lang="ko-KR" altLang="en-US" sz="1800" b="1" dirty="0"/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93935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 및 설정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436511"/>
            <a:ext cx="9639183" cy="64045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lang="en-US" altLang="ko-KR" sz="1200" dirty="0">
                <a:solidFill>
                  <a:srgbClr val="FF0000"/>
                </a:solidFill>
              </a:rPr>
              <a:t>#yum install subversion</a:t>
            </a:r>
            <a:r>
              <a:rPr lang="ko-KR" altLang="en-US" sz="1200" dirty="0"/>
              <a:t>을 입력해 </a:t>
            </a:r>
            <a:r>
              <a:rPr lang="en-US" altLang="ko-KR" sz="1200" dirty="0"/>
              <a:t>SVN</a:t>
            </a:r>
            <a:r>
              <a:rPr lang="ko-KR" altLang="en-US" sz="1200" dirty="0"/>
              <a:t>을 설치한다</a:t>
            </a:r>
            <a:r>
              <a:rPr lang="en-US" altLang="ko-KR" sz="1200" dirty="0"/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SVN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을 생성한다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$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svnadmin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 create --fs-type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fsfs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 /programs/subversion/igate5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3. SVN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.(${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cconf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/)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$vi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svnserve.conf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anon-access = read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비권한자 작업불가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auth-access = write #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</a:rPr>
              <a:t>인증자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 쓰기 가능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password-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db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= passwd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사용자와 사용자의 패스워드를 지정하는 파일의 이름이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passwd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라고 지정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auth-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db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=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authz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 # User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별 권한 설정 필요시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4. SVN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 비밀번호를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.(${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cconf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/)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$vi passwd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id = password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igate5 = 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5. SVN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권한을 설정한다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.(${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}/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authz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/)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[groups]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grp_id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= member_id1,member_id2,member_id3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[/]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대상 디렉토리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(Repository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위치 기준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person_id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=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rw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@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grp_id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=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rw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* = 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비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</a:rPr>
              <a:t>인증자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 권한 없음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[groups]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manager5 = igate5</a:t>
            </a:r>
          </a:p>
        </p:txBody>
      </p:sp>
    </p:spTree>
    <p:extLst>
      <p:ext uri="{BB962C8B-B14F-4D97-AF65-F5344CB8AC3E}">
        <p14:creationId xmlns:p14="http://schemas.microsoft.com/office/powerpoint/2010/main" val="3014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 및 설정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24157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6. SVN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서버 시작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$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</a:rPr>
              <a:t>svnserve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 -d -r /programs/subversion/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7. SVN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디렉터리 구성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 $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mkdir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svn://192.168.20.72/igate5/trunk svn://192.168.20.72/igate5/branches svn://192.168.20.72/igate5/tags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8. Checkout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을 사용해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SVN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상태를 확인한다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 $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svn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checkout svn://192.168.20.72/igate5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9. SVN list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를 확인한다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 </a:t>
            </a:r>
            <a:r>
              <a:rPr kumimoji="1" lang="nb-NO" altLang="ko-KR" sz="1200" dirty="0">
                <a:solidFill>
                  <a:srgbClr val="FF0000"/>
                </a:solidFill>
                <a:latin typeface="+mj-ea"/>
              </a:rPr>
              <a:t>$svn list svn://192.168.20.72/igate5</a:t>
            </a:r>
            <a:endParaRPr kumimoji="1" lang="en-US" altLang="ko-KR" sz="12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51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연결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1.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이클립스를 열어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Window -&gt; show view -&gt; other -&gt;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SVN Repositories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선택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315F3F-943D-4BE0-847F-8523CDAD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059633"/>
            <a:ext cx="4682100" cy="3756229"/>
          </a:xfrm>
          <a:prstGeom prst="rect">
            <a:avLst/>
          </a:prstGeom>
        </p:spPr>
      </p:pic>
      <p:sp>
        <p:nvSpPr>
          <p:cNvPr id="11" name="Rectangle 79">
            <a:extLst>
              <a:ext uri="{FF2B5EF4-FFF2-40B4-BE49-F238E27FC236}">
                <a16:creationId xmlns:a16="http://schemas.microsoft.com/office/drawing/2014/main" id="{5F1E844D-7A8B-4353-95BA-CB22239EE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965" y="5063512"/>
            <a:ext cx="9639183" cy="864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2.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마우스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</a:rPr>
              <a:t>우클릭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-&gt; new -&gt;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repository location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선택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</a:rPr>
              <a:t>url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입력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Ex)svn://192.168.20.72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3.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아이디 및 비밀번호 입력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8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연결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4.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hlinkClick r:id="rId3"/>
              </a:rPr>
              <a:t>https://github.com/inzent-esb/iGateV5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에 들어가 소스코드 다운 후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trunk</a:t>
            </a:r>
            <a:r>
              <a:rPr kumimoji="1" lang="ko-KR" altLang="en-US" sz="1200" dirty="0">
                <a:solidFill>
                  <a:srgbClr val="FF0000"/>
                </a:solidFill>
                <a:latin typeface="+mj-ea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084BF-E0E5-4E39-A707-12DD87DA8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0" y="1134767"/>
            <a:ext cx="5437880" cy="51747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EAE4C4-0C82-421F-9955-75C1B5DA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410" y="2098353"/>
            <a:ext cx="2924583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연결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</a:rPr>
              <a:t>5.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</a:rPr>
              <a:t>Checkout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</a:rPr>
              <a:t>을 사용해 소스코드 다운</a:t>
            </a:r>
            <a:endParaRPr kumimoji="1" lang="en-US" altLang="ko-KR" sz="1200" dirty="0">
              <a:solidFill>
                <a:srgbClr val="000000"/>
              </a:solidFill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E4B732-D93C-44CD-AB0B-70BEAFAE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178151"/>
            <a:ext cx="3492197" cy="4972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B88B7-9F05-43BF-9495-1979945EC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812" y="1562877"/>
            <a:ext cx="4154377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설치환경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Jeus</a:t>
            </a:r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 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설치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97CB706-AE19-4B51-9DFF-ECB4C46AFC40}"/>
              </a:ext>
            </a:extLst>
          </p:cNvPr>
          <p:cNvSpPr/>
          <p:nvPr/>
        </p:nvSpPr>
        <p:spPr>
          <a:xfrm>
            <a:off x="9698518" y="6368330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79">
            <a:extLst>
              <a:ext uri="{FF2B5EF4-FFF2-40B4-BE49-F238E27FC236}">
                <a16:creationId xmlns:a16="http://schemas.microsoft.com/office/drawing/2014/main" id="{CE3DCEF0-7B21-47AB-A675-1CE7C0E0C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77" y="552592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14. Node Manager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java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565D95-0A09-42DB-9678-38092861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77" y="823351"/>
            <a:ext cx="6916115" cy="2276793"/>
          </a:xfrm>
          <a:prstGeom prst="rect">
            <a:avLst/>
          </a:prstGeom>
        </p:spPr>
      </p:pic>
      <p:sp>
        <p:nvSpPr>
          <p:cNvPr id="17" name="Rectangle 79">
            <a:extLst>
              <a:ext uri="{FF2B5EF4-FFF2-40B4-BE49-F238E27FC236}">
                <a16:creationId xmlns:a16="http://schemas.microsoft.com/office/drawing/2014/main" id="{B80EDA1D-C4BD-4A0A-9476-3F1B2E550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77" y="3500972"/>
            <a:ext cx="9639183" cy="21941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15.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설치를 종료한다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16.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$source ~/.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bash_profile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명령어를 입력해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bash_profile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을 갱신한다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17. $vi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${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jeus_home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}/bin/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jeus.properties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들어가 사용자 정보를 등록한다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username=administrator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설치과정에서 </a:t>
            </a:r>
            <a:r>
              <a:rPr kumimoji="1"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디폴트값으로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지정했으면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password=              #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설치과정에서 입력한 비밀번호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18.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IP:port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ea"/>
                <a:ea typeface="+mj-ea"/>
              </a:rPr>
              <a:t>webadmin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을 입력해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에 접속한다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Ex) 192.168.20.72:9736/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webadmin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SVN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SVN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연결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41885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iGate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web.xml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파일 수정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(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본 가이드는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JEUS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사용했기 때문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WEB-INF -&gt; web.xml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클릭</a:t>
            </a: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&lt;param-value&gt;</a:t>
            </a:r>
            <a:r>
              <a:rPr kumimoji="1" lang="ko-KR" altLang="en-US" sz="1200" dirty="0">
                <a:solidFill>
                  <a:srgbClr val="000000"/>
                </a:solidFill>
              </a:rPr>
              <a:t>에 있는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E8F2FE"/>
                </a:highlight>
              </a:rPr>
              <a:t>/WEB-INF/</a:t>
            </a:r>
            <a:r>
              <a:rPr lang="en-US" altLang="ko-KR" sz="1200" dirty="0">
                <a:solidFill>
                  <a:srgbClr val="000000"/>
                </a:solidFill>
              </a:rPr>
              <a:t>contextTomEE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E8F2FE"/>
                </a:highlight>
              </a:rPr>
              <a:t>.xml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E8F2FE"/>
                </a:highlight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</a:rPr>
              <a:t>/WEB-INF/</a:t>
            </a:r>
            <a:r>
              <a:rPr lang="en-US" altLang="ko-KR" sz="1200" dirty="0">
                <a:solidFill>
                  <a:srgbClr val="FF0000"/>
                </a:solidFill>
              </a:rPr>
              <a:t>contextJEUS</a:t>
            </a:r>
            <a:r>
              <a:rPr lang="en-US" altLang="ko-KR" sz="1200" dirty="0">
                <a:solidFill>
                  <a:srgbClr val="000000"/>
                </a:solidFill>
              </a:rPr>
              <a:t>.xml</a:t>
            </a:r>
            <a:r>
              <a:rPr lang="ko-KR" altLang="en-US" sz="1200" dirty="0">
                <a:solidFill>
                  <a:srgbClr val="000000"/>
                </a:solidFill>
              </a:rPr>
              <a:t>로 변경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iMonitor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web.xml </a:t>
            </a:r>
            <a:r>
              <a:rPr kumimoji="1" lang="ko-KR" altLang="en-US" sz="1200" dirty="0">
                <a:solidFill>
                  <a:srgbClr val="000000"/>
                </a:solidFill>
              </a:rPr>
              <a:t>클릭</a:t>
            </a: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&lt;param-value&gt;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있는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E8F2FE"/>
                </a:highlight>
                <a:latin typeface="+mj-lt"/>
              </a:rPr>
              <a:t>/WEB-INF/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contextTomEE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E8F2FE"/>
                </a:highlight>
                <a:latin typeface="+mj-lt"/>
              </a:rPr>
              <a:t>.xml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E8F2FE"/>
                </a:highlight>
                <a:latin typeface="+mj-lt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/WEB-INF/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contextJEUS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.xml</a:t>
            </a:r>
            <a:r>
              <a:rPr lang="ko-KR" altLang="en-US" sz="1200" dirty="0">
                <a:solidFill>
                  <a:srgbClr val="000000"/>
                </a:solidFill>
                <a:latin typeface="+mj-lt"/>
              </a:rPr>
              <a:t>로 변경</a:t>
            </a:r>
            <a:endParaRPr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iManage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있는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Custom 5.0.21.jar</a:t>
            </a:r>
            <a:r>
              <a:rPr kumimoji="1" lang="ko-KR" altLang="en-US" sz="1200" dirty="0">
                <a:solidFill>
                  <a:srgbClr val="FF0000"/>
                </a:solidFill>
                <a:latin typeface="+mj-lt"/>
              </a:rPr>
              <a:t>파일 삭제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(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삭제하지 않으면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 빌드 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Activity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실패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Custom 5.0.21.jar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Custom 5.0.21.jar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iManage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</a:rPr>
              <a:t>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Custom 5.0.21.jar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7.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iManage</a:t>
            </a:r>
            <a:r>
              <a:rPr kumimoji="1" lang="en-US" altLang="ko-KR" sz="1200" dirty="0">
                <a:solidFill>
                  <a:srgbClr val="000000"/>
                </a:solidFill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</a:rPr>
              <a:t>에 있는 </a:t>
            </a:r>
            <a:r>
              <a:rPr kumimoji="1" lang="en-US" altLang="ko-KR" sz="1200" dirty="0">
                <a:solidFill>
                  <a:srgbClr val="FF0000"/>
                </a:solidFill>
              </a:rPr>
              <a:t>log4j.jar</a:t>
            </a:r>
            <a:r>
              <a:rPr kumimoji="1" lang="ko-KR" altLang="en-US" sz="1200" dirty="0">
                <a:solidFill>
                  <a:srgbClr val="FF0000"/>
                </a:solidFill>
              </a:rPr>
              <a:t>파일 삭제</a:t>
            </a:r>
            <a:r>
              <a:rPr kumimoji="1" lang="en-US" altLang="ko-KR" sz="1200" dirty="0">
                <a:solidFill>
                  <a:srgbClr val="000000"/>
                </a:solidFill>
              </a:rPr>
              <a:t>(log4j.jar </a:t>
            </a:r>
            <a:r>
              <a:rPr kumimoji="1" lang="ko-KR" altLang="en-US" sz="1200" dirty="0" err="1">
                <a:solidFill>
                  <a:srgbClr val="000000"/>
                </a:solidFill>
              </a:rPr>
              <a:t>존재시</a:t>
            </a:r>
            <a:r>
              <a:rPr kumimoji="1" lang="ko-KR" altLang="en-US" sz="1200" dirty="0">
                <a:solidFill>
                  <a:srgbClr val="000000"/>
                </a:solidFill>
              </a:rPr>
              <a:t> 로그가 쌓이지 않음</a:t>
            </a:r>
            <a:r>
              <a:rPr kumimoji="1"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log4j.jar 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log4j.jar 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iManage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log4j.jar 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 err="1">
                <a:solidFill>
                  <a:srgbClr val="000000"/>
                </a:solidFill>
              </a:rPr>
              <a:t>iMonitor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</a:rPr>
              <a:t>-&gt;</a:t>
            </a:r>
            <a:r>
              <a:rPr kumimoji="1" lang="ko-KR" altLang="en-US" sz="1200" dirty="0">
                <a:solidFill>
                  <a:srgbClr val="000000"/>
                </a:solidFill>
              </a:rPr>
              <a:t>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src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main -&gt; </a:t>
            </a:r>
            <a:r>
              <a:rPr kumimoji="1" lang="en-US" altLang="ko-KR" sz="1200" dirty="0" err="1">
                <a:solidFill>
                  <a:srgbClr val="000000"/>
                </a:solidFill>
              </a:rPr>
              <a:t>webapp</a:t>
            </a:r>
            <a:r>
              <a:rPr kumimoji="1" lang="en-US" altLang="ko-KR" sz="1200" dirty="0">
                <a:solidFill>
                  <a:srgbClr val="000000"/>
                </a:solidFill>
              </a:rPr>
              <a:t> -&gt; WEB-INF -&gt; lib </a:t>
            </a:r>
            <a:r>
              <a:rPr kumimoji="1" lang="ko-KR" altLang="en-US" sz="1200" dirty="0">
                <a:solidFill>
                  <a:srgbClr val="000000"/>
                </a:solidFill>
              </a:rPr>
              <a:t>안에 있는 </a:t>
            </a:r>
            <a:r>
              <a:rPr kumimoji="1" lang="en-US" altLang="ko-KR" sz="1200" dirty="0">
                <a:solidFill>
                  <a:srgbClr val="000000"/>
                </a:solidFill>
              </a:rPr>
              <a:t>log4j.jar </a:t>
            </a:r>
            <a:r>
              <a:rPr kumimoji="1" lang="ko-KR" altLang="en-US" sz="1200" dirty="0">
                <a:solidFill>
                  <a:srgbClr val="000000"/>
                </a:solidFill>
              </a:rPr>
              <a:t>파일 삭제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0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HEADER"/>
          <p:cNvSpPr txBox="1"/>
          <p:nvPr/>
        </p:nvSpPr>
        <p:spPr>
          <a:xfrm>
            <a:off x="560990" y="1976662"/>
            <a:ext cx="673576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Jenkins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94122" y="3622093"/>
            <a:ext cx="2674026" cy="142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rtlCol="0">
            <a:no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가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en-US" sz="1800" b="1" dirty="0"/>
              <a:t>사전준비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나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custom </a:t>
            </a:r>
            <a:r>
              <a:rPr lang="ko-KR" altLang="en-US" sz="1800" b="1" dirty="0"/>
              <a:t>빌드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다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 err="1"/>
              <a:t>iGate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빌드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라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 err="1"/>
              <a:t>iLogger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빌드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마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 err="1"/>
              <a:t>iManager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빌드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사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Activity </a:t>
            </a:r>
            <a:r>
              <a:rPr lang="ko-KR" altLang="en-US" sz="1800" b="1" dirty="0"/>
              <a:t>빌드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아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en-US" sz="1800" b="1" dirty="0"/>
              <a:t>전체 빌드</a:t>
            </a:r>
          </a:p>
        </p:txBody>
      </p:sp>
    </p:spTree>
    <p:extLst>
      <p:ext uri="{BB962C8B-B14F-4D97-AF65-F5344CB8AC3E}">
        <p14:creationId xmlns:p14="http://schemas.microsoft.com/office/powerpoint/2010/main" val="27614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사전준비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-JDK 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설정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왼쪽 메뉴바에서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관리 클릭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Global Tool Configuration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들어간다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JDK installations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 이름을 입력하고 서버에 설치한 자바 경로를 잡는다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84E2F3-90C6-4958-852F-D9D59111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691795"/>
            <a:ext cx="9639184" cy="27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사전준비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-Ant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설정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왼쪽 메뉴바에서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관리 클릭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Global Tool Configuration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들어간다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Ant installations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Ant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이름을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설치 경로에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잡는다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1FF100-238B-4E09-B256-468C6DD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09" y="1733121"/>
            <a:ext cx="9639183" cy="19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custom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custom_igate5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2. custom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5. 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Custom/build.xml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DCCB3-4B1F-40D3-BA26-CFEE7753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1143122"/>
            <a:ext cx="9439371" cy="2040538"/>
          </a:xfrm>
          <a:prstGeom prst="rect">
            <a:avLst/>
          </a:prstGeom>
        </p:spPr>
      </p:pic>
      <p:sp>
        <p:nvSpPr>
          <p:cNvPr id="13" name="Rectangle 79">
            <a:extLst>
              <a:ext uri="{FF2B5EF4-FFF2-40B4-BE49-F238E27FC236}">
                <a16:creationId xmlns:a16="http://schemas.microsoft.com/office/drawing/2014/main" id="{A450E378-0A7F-48BC-9E7B-3CC9205AC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666099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*/target/*.jar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532F2-AB5F-466E-B0D2-E1C9F16B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0" y="4141676"/>
            <a:ext cx="9372190" cy="20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iGate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iGate_iGate5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3.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iGate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306" y="707105"/>
            <a:ext cx="9743687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5-1. 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Custom/build.xml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5-2.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iGate.war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A450E378-0A7F-48BC-9E7B-3CC9205AC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899368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*/target/*.war,*/target/*.jar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35491B-DEB3-434E-9C4F-FDF8A04F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09" y="1203573"/>
            <a:ext cx="9639184" cy="25803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17F58E-8D5B-48C8-98A7-D5EC3C3D7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07" y="4290450"/>
            <a:ext cx="9639185" cy="21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iLogger_iGate5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4.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iLogger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572" y="468674"/>
            <a:ext cx="10067658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5-1.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</a:rPr>
              <a:t>Custom/build.xml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5-2.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iLogger</a:t>
            </a:r>
            <a:r>
              <a:rPr kumimoji="1" lang="en-US" altLang="ko-KR" sz="1200" dirty="0">
                <a:solidFill>
                  <a:srgbClr val="FF0000"/>
                </a:solidFill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iLogger.war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</a:rPr>
              <a:t>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" name="Rectangle 79">
            <a:extLst>
              <a:ext uri="{FF2B5EF4-FFF2-40B4-BE49-F238E27FC236}">
                <a16:creationId xmlns:a16="http://schemas.microsoft.com/office/drawing/2014/main" id="{BE616712-B36A-4F22-8B66-0C16B16CD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899368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*/target/*.war,*/target/*.jar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D32424-5BE4-4B7E-A5CB-B1739ACC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4194776"/>
            <a:ext cx="9639185" cy="21192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9892B3C-11E2-4CF2-9BC6-E7A34BD4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07" y="1155306"/>
            <a:ext cx="9639185" cy="26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HEADER"/>
          <p:cNvSpPr txBox="1"/>
          <p:nvPr/>
        </p:nvSpPr>
        <p:spPr>
          <a:xfrm>
            <a:off x="560990" y="1976662"/>
            <a:ext cx="6735763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iGate5 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94122" y="3622093"/>
            <a:ext cx="2674026" cy="142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rtlCol="0">
            <a:no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가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en-US" sz="1800" b="1" dirty="0"/>
              <a:t>설계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나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en-US" sz="1800" b="1" dirty="0"/>
              <a:t>설치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다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License</a:t>
            </a:r>
            <a:r>
              <a:rPr lang="ko-KR" altLang="en-US" sz="1800" b="1" dirty="0"/>
              <a:t>발급</a:t>
            </a:r>
            <a:endParaRPr lang="en-US" altLang="ko-KR" sz="1800" b="1" dirty="0"/>
          </a:p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라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b="1" dirty="0"/>
              <a:t>log</a:t>
            </a:r>
            <a:r>
              <a:rPr lang="ko-KR" altLang="en-US" sz="1800" b="1" dirty="0"/>
              <a:t>설정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4139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5.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iManager_iGate5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5.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iManager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79">
            <a:extLst>
              <a:ext uri="{FF2B5EF4-FFF2-40B4-BE49-F238E27FC236}">
                <a16:creationId xmlns:a16="http://schemas.microsoft.com/office/drawing/2014/main" id="{76C6BD1F-4EB1-460D-9A51-887F05988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899368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*/target/*.war,*/target/*.jar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9E5C4E-CD8C-48B9-8087-9AEDCD23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4194776"/>
            <a:ext cx="9639185" cy="2119228"/>
          </a:xfrm>
          <a:prstGeom prst="rect">
            <a:avLst/>
          </a:prstGeom>
        </p:spPr>
      </p:pic>
      <p:sp>
        <p:nvSpPr>
          <p:cNvPr id="16" name="Rectangle 79">
            <a:extLst>
              <a:ext uri="{FF2B5EF4-FFF2-40B4-BE49-F238E27FC236}">
                <a16:creationId xmlns:a16="http://schemas.microsoft.com/office/drawing/2014/main" id="{4FDEA924-8B41-4480-AA44-237FDEEE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183" y="456376"/>
            <a:ext cx="10067658" cy="642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5-1.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</a:rPr>
              <a:t>Custom/build.xml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5-2.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iManager</a:t>
            </a:r>
            <a:r>
              <a:rPr kumimoji="1" lang="en-US" altLang="ko-KR" sz="1200" dirty="0">
                <a:solidFill>
                  <a:srgbClr val="FF0000"/>
                </a:solidFill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iManager.war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</a:rPr>
              <a:t>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FBC6AB-96AD-41C3-A9F4-193AF6F5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183" y="1099308"/>
            <a:ext cx="9866817" cy="27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6. Activity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Activity_iGate5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6. Activity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9">
            <a:extLst>
              <a:ext uri="{FF2B5EF4-FFF2-40B4-BE49-F238E27FC236}">
                <a16:creationId xmlns:a16="http://schemas.microsoft.com/office/drawing/2014/main" id="{A64CE422-18B0-4A92-873D-792DD4C99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183" y="848262"/>
            <a:ext cx="10067658" cy="1086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5-1.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</a:rPr>
              <a:t>Custom/build.xml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5-2.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iGate.war</a:t>
            </a:r>
            <a:r>
              <a:rPr kumimoji="1" lang="en-US" altLang="ko-KR" sz="1200" dirty="0">
                <a:solidFill>
                  <a:srgbClr val="000000"/>
                </a:solidFill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</a:rPr>
              <a:t>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5-3.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Activty</a:t>
            </a:r>
            <a:r>
              <a:rPr kumimoji="1" lang="en-US" altLang="ko-KR" sz="1200" dirty="0">
                <a:solidFill>
                  <a:srgbClr val="FF0000"/>
                </a:solidFill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</a:rPr>
              <a:t>Activty.jar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</a:rPr>
              <a:t>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05EA34-B030-47D9-9A64-113A42CC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82" y="2191303"/>
            <a:ext cx="9745519" cy="31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6. Activity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4021039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79">
            <a:extLst>
              <a:ext uri="{FF2B5EF4-FFF2-40B4-BE49-F238E27FC236}">
                <a16:creationId xmlns:a16="http://schemas.microsoft.com/office/drawing/2014/main" id="{F5A21EF2-CA87-4FDA-9463-CB1B5D33C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1510729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*/target/*.war,*/target/*.jar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9A2D68-7E41-47DE-AD45-1A81FD2E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806137"/>
            <a:ext cx="9639185" cy="21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7. </a:t>
            </a:r>
            <a:r>
              <a:rPr 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iMonitor_iGate5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B6F09-C152-4C03-826B-CC461F4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7. </a:t>
            </a:r>
            <a:r>
              <a:rPr lang="en-US" altLang="ko-KR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iMonitor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40" y="651119"/>
            <a:ext cx="9855654" cy="864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5-1. 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Build File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lt"/>
              </a:rPr>
              <a:t>iMonitor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/build.xml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5-2. Build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ant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선택 후</a:t>
            </a:r>
            <a:r>
              <a:rPr kumimoji="1" lang="en-US" altLang="ko-KR" sz="1200" dirty="0">
                <a:solidFill>
                  <a:srgbClr val="000000"/>
                </a:solidFill>
              </a:rPr>
              <a:t> Targets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deploy</a:t>
            </a:r>
            <a:r>
              <a:rPr kumimoji="1" lang="ko-KR" altLang="en-US" sz="1200" dirty="0">
                <a:solidFill>
                  <a:srgbClr val="000000"/>
                </a:solidFill>
              </a:rPr>
              <a:t>를 입력한 후 </a:t>
            </a:r>
            <a:r>
              <a:rPr kumimoji="1" lang="en-US" altLang="ko-KR" sz="1200" dirty="0">
                <a:solidFill>
                  <a:srgbClr val="000000"/>
                </a:solidFill>
              </a:rPr>
              <a:t>Build File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iMonitor</a:t>
            </a:r>
            <a:r>
              <a:rPr kumimoji="1" lang="en-US" altLang="ko-KR" sz="1200" dirty="0">
                <a:solidFill>
                  <a:srgbClr val="FF0000"/>
                </a:solidFill>
              </a:rPr>
              <a:t> /build.xml</a:t>
            </a:r>
            <a:r>
              <a:rPr kumimoji="1" lang="ko-KR" altLang="en-US" sz="1200" dirty="0">
                <a:solidFill>
                  <a:srgbClr val="000000"/>
                </a:solidFill>
              </a:rPr>
              <a:t>을 입력하고</a:t>
            </a:r>
            <a:r>
              <a:rPr kumimoji="1" lang="en-US" altLang="ko-KR" sz="1200" dirty="0">
                <a:solidFill>
                  <a:srgbClr val="000000"/>
                </a:solidFill>
              </a:rPr>
              <a:t>, Properties</a:t>
            </a:r>
            <a:r>
              <a:rPr kumimoji="1" lang="ko-KR" altLang="en-US" sz="1200" dirty="0">
                <a:solidFill>
                  <a:srgbClr val="000000"/>
                </a:solidFill>
              </a:rPr>
              <a:t>에 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iMonitor.war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</a:rPr>
              <a:t>위치를 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</a:rPr>
              <a:t>적는다</a:t>
            </a:r>
            <a:r>
              <a:rPr kumimoji="1" lang="en-US" altLang="ko-KR" sz="1200" dirty="0">
                <a:solidFill>
                  <a:srgbClr val="000000"/>
                </a:solidFill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A450E378-0A7F-48BC-9E7B-3CC9205AC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3964684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*/target/*.jar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532F2-AB5F-466E-B0D2-E1C9F16B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4337622"/>
            <a:ext cx="9372190" cy="20362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084BC1-20C7-46BB-9490-0E8598D0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0" y="1419740"/>
            <a:ext cx="9419814" cy="22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8. </a:t>
            </a:r>
            <a:r>
              <a:rPr lang="ko-KR" alt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전체빌드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79">
            <a:extLst>
              <a:ext uri="{FF2B5EF4-FFF2-40B4-BE49-F238E27FC236}">
                <a16:creationId xmlns:a16="http://schemas.microsoft.com/office/drawing/2014/main" id="{CCFD711D-692A-4C33-9EC6-775BEE6AD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707105"/>
            <a:ext cx="9639183" cy="1529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Jenkins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접속한 후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새로운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item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클릭한다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2. Item name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iGateV5_ALL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입력하고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Freestyle project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클릭한 후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ok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누른다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3. JDK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1.8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4.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소스코드 관리에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Subversion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을 선택한 후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url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와 아이디 비밀번호를 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323968-F5CD-4E8C-B1FC-C7B9B275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7" y="2475730"/>
            <a:ext cx="9639183" cy="3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8. </a:t>
            </a:r>
            <a:r>
              <a:rPr lang="ko-KR" alt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전체빌드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40" y="651119"/>
            <a:ext cx="9855654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</a:t>
            </a:r>
            <a:r>
              <a:rPr kumimoji="1" lang="en-US" altLang="ko-KR" sz="1200" dirty="0">
                <a:latin typeface="+mj-lt"/>
              </a:rPr>
              <a:t>.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 Custom -&gt;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lt"/>
              </a:rPr>
              <a:t>iGate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 -&gt; </a:t>
            </a:r>
            <a:r>
              <a:rPr kumimoji="1" lang="en-US" altLang="ko-KR" sz="1200" dirty="0" err="1">
                <a:latin typeface="+mj-lt"/>
              </a:rPr>
              <a:t>iLogger</a:t>
            </a:r>
            <a:r>
              <a:rPr kumimoji="1" lang="en-US" altLang="ko-KR" sz="1200" dirty="0">
                <a:latin typeface="+mj-lt"/>
              </a:rPr>
              <a:t> -&gt; </a:t>
            </a:r>
            <a:r>
              <a:rPr kumimoji="1" lang="en-US" altLang="ko-KR" sz="1200" dirty="0" err="1">
                <a:latin typeface="+mj-lt"/>
              </a:rPr>
              <a:t>iManager</a:t>
            </a:r>
            <a:r>
              <a:rPr kumimoji="1" lang="en-US" altLang="ko-KR" sz="1200" dirty="0">
                <a:latin typeface="+mj-lt"/>
              </a:rPr>
              <a:t> -&gt; Activity -&gt; </a:t>
            </a:r>
            <a:r>
              <a:rPr kumimoji="1" lang="en-US" altLang="ko-KR" sz="1200" dirty="0" err="1">
                <a:latin typeface="+mj-lt"/>
              </a:rPr>
              <a:t>iMonitor</a:t>
            </a:r>
            <a:r>
              <a:rPr kumimoji="1" lang="en-US" altLang="ko-KR" sz="1200" dirty="0"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순서로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구성한다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6A6F3-009C-439D-918D-243455B8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40" y="946401"/>
            <a:ext cx="9719386" cy="52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8. </a:t>
            </a:r>
            <a:r>
              <a:rPr lang="ko-KR" alt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전체빌드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40" y="651119"/>
            <a:ext cx="9855654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5. </a:t>
            </a:r>
            <a:r>
              <a:rPr kumimoji="1" lang="en-US" altLang="ko-KR" sz="1200" dirty="0">
                <a:latin typeface="+mj-lt"/>
              </a:rPr>
              <a:t>Custom -&gt; </a:t>
            </a:r>
            <a:r>
              <a:rPr kumimoji="1" lang="en-US" altLang="ko-KR" sz="1200" dirty="0" err="1">
                <a:latin typeface="+mj-lt"/>
              </a:rPr>
              <a:t>iGate</a:t>
            </a:r>
            <a:r>
              <a:rPr kumimoji="1" lang="en-US" altLang="ko-KR" sz="1200" dirty="0">
                <a:latin typeface="+mj-lt"/>
              </a:rPr>
              <a:t> -&gt;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lt"/>
              </a:rPr>
              <a:t>iLogger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 -&gt;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lt"/>
              </a:rPr>
              <a:t>iManager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kumimoji="1" lang="en-US" altLang="ko-KR" sz="1200" dirty="0">
                <a:latin typeface="+mj-lt"/>
              </a:rPr>
              <a:t>-&gt; Activity -&gt; </a:t>
            </a:r>
            <a:r>
              <a:rPr kumimoji="1" lang="en-US" altLang="ko-KR" sz="1200" dirty="0" err="1">
                <a:latin typeface="+mj-lt"/>
              </a:rPr>
              <a:t>iMonitor</a:t>
            </a:r>
            <a:r>
              <a:rPr kumimoji="1" lang="en-US" altLang="ko-KR" sz="1200" dirty="0"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순서로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구성한다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6A2557-75B8-413B-9674-316D77AE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39" y="1059633"/>
            <a:ext cx="9719387" cy="52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88350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2.iGate5 </a:t>
            </a:r>
            <a:r>
              <a:rPr lang="ko-KR" altLang="en-US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6" y="1134767"/>
            <a:ext cx="1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1.</a:t>
            </a:r>
            <a:r>
              <a:rPr lang="ko-KR" altLang="en-US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설계</a:t>
            </a:r>
            <a:endParaRPr lang="en-US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79">
            <a:extLst>
              <a:ext uri="{FF2B5EF4-FFF2-40B4-BE49-F238E27FC236}">
                <a16:creationId xmlns:a16="http://schemas.microsoft.com/office/drawing/2014/main" id="{E03AA94C-19EE-4CA9-BE66-446F262A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817" y="889980"/>
            <a:ext cx="9639183" cy="1307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자바는 </a:t>
            </a:r>
            <a:r>
              <a:rPr kumimoji="1"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OpenJDK 1.8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사용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는 오라클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19c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를 사용하고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THX 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데이터 베이스에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igate5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라는 이름의 스키마 사용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28600" indent="-228600" algn="just" fontAlgn="base" latinLnBrk="0">
              <a:lnSpc>
                <a:spcPct val="120000"/>
              </a:lnSpc>
              <a:spcAft>
                <a:spcPct val="0"/>
              </a:spcAft>
              <a:buAutoNum type="arabicPeriod"/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iGate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인스턴스는 </a:t>
            </a:r>
            <a:r>
              <a:rPr kumimoji="1"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iGate11</a:t>
            </a:r>
            <a:r>
              <a:rPr kumimoji="1"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이름으로 생성</a:t>
            </a: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A70283-08A1-42B2-90F2-2C271A3F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17" y="2295651"/>
            <a:ext cx="5896798" cy="457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F29432-F60D-4B4B-9946-89DFA668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66" y="2953512"/>
            <a:ext cx="478221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8. </a:t>
            </a:r>
            <a:r>
              <a:rPr lang="ko-KR" alt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전체빌드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09667E62-A925-47B4-AEFD-1478CA32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340" y="651119"/>
            <a:ext cx="9855654" cy="4213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5. Custom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iGate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iLogger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</a:t>
            </a:r>
            <a:r>
              <a:rPr kumimoji="1" lang="en-US" altLang="ko-KR" sz="1200" dirty="0" err="1">
                <a:solidFill>
                  <a:srgbClr val="000000"/>
                </a:solidFill>
                <a:latin typeface="+mj-lt"/>
              </a:rPr>
              <a:t>iManager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-&gt; 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Activity -&gt; </a:t>
            </a:r>
            <a:r>
              <a:rPr kumimoji="1" lang="en-US" altLang="ko-KR" sz="1200" dirty="0" err="1">
                <a:solidFill>
                  <a:srgbClr val="FF0000"/>
                </a:solidFill>
                <a:latin typeface="+mj-lt"/>
              </a:rPr>
              <a:t>iMonitor</a:t>
            </a:r>
            <a:r>
              <a:rPr kumimoji="1" lang="en-US" altLang="ko-K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순서로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Build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 구성한다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  <a:endParaRPr kumimoji="1" lang="en-US" altLang="ko-KR" sz="1200" dirty="0">
              <a:solidFill>
                <a:srgbClr val="000000"/>
              </a:solidFill>
            </a:endParaRPr>
          </a:p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F6820-7A5E-480E-8F64-85A4E687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83" y="876707"/>
            <a:ext cx="9561641" cy="54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/>
        </p:nvGrpSpPr>
        <p:grpSpPr>
          <a:xfrm>
            <a:off x="336000" y="946400"/>
            <a:ext cx="3492197" cy="713016"/>
            <a:chOff x="336000" y="946400"/>
            <a:chExt cx="3492197" cy="713016"/>
          </a:xfrm>
        </p:grpSpPr>
        <p:sp>
          <p:nvSpPr>
            <p:cNvPr id="4" name="SUB HEADER"/>
            <p:cNvSpPr txBox="1"/>
            <p:nvPr/>
          </p:nvSpPr>
          <p:spPr>
            <a:xfrm>
              <a:off x="336000" y="946400"/>
              <a:ext cx="3492197" cy="436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2438338">
                <a:spcBef>
                  <a:spcPts val="0"/>
                </a:spcBef>
                <a:defRPr sz="10000" b="0">
                  <a:solidFill>
                    <a:srgbClr val="FFFFFF"/>
                  </a:solidFill>
                  <a:latin typeface="Campton Light"/>
                  <a:ea typeface="Campton Light"/>
                  <a:cs typeface="Campton Light"/>
                  <a:sym typeface="Campton Light"/>
                </a:defRPr>
              </a:lvl1pPr>
            </a:lstStyle>
            <a:p>
              <a:r>
                <a:rPr lang="en-US" altLang="ko-KR" sz="2500" b="1" dirty="0">
                  <a:solidFill>
                    <a:srgbClr val="15182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Appendix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2FC5-B626-B540-B875-41B282D3CE5E}"/>
                </a:ext>
              </a:extLst>
            </p:cNvPr>
            <p:cNvSpPr txBox="1"/>
            <p:nvPr/>
          </p:nvSpPr>
          <p:spPr>
            <a:xfrm>
              <a:off x="336000" y="1382417"/>
              <a:ext cx="3492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0" spc="-8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Lato Medium" panose="020F0502020204030203" pitchFamily="34" charset="0"/>
                </a:rPr>
                <a:t>템플릿</a:t>
              </a:r>
              <a:endParaRPr lang="en-US" sz="1200" b="0" spc="-8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endParaRPr>
            </a:p>
          </p:txBody>
        </p:sp>
      </p:grpSp>
      <p:sp>
        <p:nvSpPr>
          <p:cNvPr id="90" name="SUB HEADER"/>
          <p:cNvSpPr txBox="1"/>
          <p:nvPr/>
        </p:nvSpPr>
        <p:spPr>
          <a:xfrm>
            <a:off x="69688" y="623616"/>
            <a:ext cx="349219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2438338">
              <a:spcBef>
                <a:spcPts val="0"/>
              </a:spcBef>
              <a:defRPr sz="10000" b="0">
                <a:solidFill>
                  <a:srgbClr val="FFFFFF"/>
                </a:solidFill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Jenkins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F22FC5-B626-B540-B875-41B282D3CE5E}"/>
              </a:ext>
            </a:extLst>
          </p:cNvPr>
          <p:cNvSpPr txBox="1"/>
          <p:nvPr/>
        </p:nvSpPr>
        <p:spPr>
          <a:xfrm>
            <a:off x="288375" y="1134767"/>
            <a:ext cx="163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80" dirty="0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8. </a:t>
            </a:r>
            <a:r>
              <a:rPr lang="ko-KR" altLang="en-US" sz="1400" spc="-80" dirty="0" err="1">
                <a:solidFill>
                  <a:srgbClr val="ED313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Lato Medium" panose="020F0502020204030203" pitchFamily="34" charset="0"/>
              </a:rPr>
              <a:t>전체빌드</a:t>
            </a:r>
            <a:endParaRPr lang="en-US" altLang="ko-KR" sz="1400" spc="-80" dirty="0">
              <a:solidFill>
                <a:srgbClr val="ED313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1B83C2-1401-4662-8AD0-970E51D078D5}"/>
              </a:ext>
            </a:extLst>
          </p:cNvPr>
          <p:cNvSpPr/>
          <p:nvPr/>
        </p:nvSpPr>
        <p:spPr>
          <a:xfrm>
            <a:off x="88350" y="59216"/>
            <a:ext cx="1838104" cy="347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2F4BB3-2C72-49E6-80B5-00CF9C682B3B}"/>
              </a:ext>
            </a:extLst>
          </p:cNvPr>
          <p:cNvSpPr/>
          <p:nvPr/>
        </p:nvSpPr>
        <p:spPr>
          <a:xfrm>
            <a:off x="10138299" y="6409678"/>
            <a:ext cx="1411550" cy="27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79">
            <a:extLst>
              <a:ext uri="{FF2B5EF4-FFF2-40B4-BE49-F238E27FC236}">
                <a16:creationId xmlns:a16="http://schemas.microsoft.com/office/drawing/2014/main" id="{BE616712-B36A-4F22-8B66-0C16B16CD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810" y="1660019"/>
            <a:ext cx="9639183" cy="1997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 latinLnBrk="0">
              <a:lnSpc>
                <a:spcPct val="1200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6.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빌드 후 조치에 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*/target/*.war,*/target/*.jar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를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ko-KR" altLang="en-US" sz="1200" dirty="0">
                <a:solidFill>
                  <a:srgbClr val="000000"/>
                </a:solidFill>
                <a:latin typeface="+mj-lt"/>
              </a:rPr>
              <a:t>입력한다</a:t>
            </a:r>
            <a:r>
              <a:rPr kumimoji="1" lang="en-US" altLang="ko-KR" sz="12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D32424-5BE4-4B7E-A5CB-B1739ACC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10" y="1955427"/>
            <a:ext cx="9639185" cy="21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4679</Words>
  <Application>Microsoft Office PowerPoint</Application>
  <PresentationFormat>와이드스크린</PresentationFormat>
  <Paragraphs>917</Paragraphs>
  <Slides>91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7" baseType="lpstr">
      <vt:lpstr>Campton Bold</vt:lpstr>
      <vt:lpstr>Campton Light</vt:lpstr>
      <vt:lpstr>Campton Medium</vt:lpstr>
      <vt:lpstr>Lato Medium</vt:lpstr>
      <vt:lpstr>나눔고딕 Bold</vt:lpstr>
      <vt:lpstr>나눔고딕 ExtraBold</vt:lpstr>
      <vt:lpstr>나눔스퀘어</vt:lpstr>
      <vt:lpstr>나눔스퀘어 Bold</vt:lpstr>
      <vt:lpstr>나눔스퀘어 ExtraBold</vt:lpstr>
      <vt:lpstr>나눔스퀘어 Light</vt:lpstr>
      <vt:lpstr>나눔스퀘어OTF</vt:lpstr>
      <vt:lpstr>맑은 고딕</vt:lpstr>
      <vt:lpstr>조선일보명조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84</cp:revision>
  <dcterms:created xsi:type="dcterms:W3CDTF">2022-05-02T00:26:43Z</dcterms:created>
  <dcterms:modified xsi:type="dcterms:W3CDTF">2022-05-06T01:50:21Z</dcterms:modified>
</cp:coreProperties>
</file>